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6"/>
  </p:notesMasterIdLst>
  <p:sldIdLst>
    <p:sldId id="258" r:id="rId2"/>
    <p:sldId id="259" r:id="rId3"/>
    <p:sldId id="260" r:id="rId4"/>
    <p:sldId id="372" r:id="rId5"/>
    <p:sldId id="373" r:id="rId6"/>
    <p:sldId id="374" r:id="rId7"/>
    <p:sldId id="375" r:id="rId8"/>
    <p:sldId id="302" r:id="rId9"/>
    <p:sldId id="299" r:id="rId10"/>
    <p:sldId id="300" r:id="rId11"/>
    <p:sldId id="301" r:id="rId12"/>
    <p:sldId id="303" r:id="rId13"/>
    <p:sldId id="297" r:id="rId14"/>
    <p:sldId id="295" r:id="rId15"/>
    <p:sldId id="296" r:id="rId16"/>
    <p:sldId id="304" r:id="rId17"/>
    <p:sldId id="305" r:id="rId18"/>
    <p:sldId id="306" r:id="rId19"/>
    <p:sldId id="307" r:id="rId20"/>
    <p:sldId id="376" r:id="rId21"/>
    <p:sldId id="377" r:id="rId22"/>
    <p:sldId id="378" r:id="rId23"/>
    <p:sldId id="379" r:id="rId24"/>
    <p:sldId id="312" r:id="rId25"/>
    <p:sldId id="313" r:id="rId26"/>
    <p:sldId id="314" r:id="rId27"/>
    <p:sldId id="315" r:id="rId28"/>
    <p:sldId id="316" r:id="rId29"/>
    <p:sldId id="317" r:id="rId30"/>
    <p:sldId id="318" r:id="rId31"/>
    <p:sldId id="319" r:id="rId32"/>
    <p:sldId id="320" r:id="rId33"/>
    <p:sldId id="321" r:id="rId34"/>
    <p:sldId id="322" r:id="rId35"/>
    <p:sldId id="323" r:id="rId36"/>
    <p:sldId id="324" r:id="rId37"/>
    <p:sldId id="325" r:id="rId38"/>
    <p:sldId id="326" r:id="rId39"/>
    <p:sldId id="327" r:id="rId40"/>
    <p:sldId id="328" r:id="rId41"/>
    <p:sldId id="329" r:id="rId42"/>
    <p:sldId id="330" r:id="rId43"/>
    <p:sldId id="331" r:id="rId44"/>
    <p:sldId id="332" r:id="rId45"/>
    <p:sldId id="333" r:id="rId46"/>
    <p:sldId id="334" r:id="rId47"/>
    <p:sldId id="335" r:id="rId48"/>
    <p:sldId id="380" r:id="rId49"/>
    <p:sldId id="381" r:id="rId50"/>
    <p:sldId id="382" r:id="rId51"/>
    <p:sldId id="383" r:id="rId52"/>
    <p:sldId id="384" r:id="rId53"/>
    <p:sldId id="385" r:id="rId54"/>
    <p:sldId id="386" r:id="rId55"/>
    <p:sldId id="387" r:id="rId56"/>
    <p:sldId id="388" r:id="rId57"/>
    <p:sldId id="389" r:id="rId58"/>
    <p:sldId id="390" r:id="rId59"/>
    <p:sldId id="391" r:id="rId60"/>
    <p:sldId id="392" r:id="rId61"/>
    <p:sldId id="393" r:id="rId62"/>
    <p:sldId id="394" r:id="rId63"/>
    <p:sldId id="395" r:id="rId64"/>
    <p:sldId id="396" r:id="rId65"/>
    <p:sldId id="397" r:id="rId66"/>
    <p:sldId id="398" r:id="rId67"/>
    <p:sldId id="399" r:id="rId68"/>
    <p:sldId id="400" r:id="rId69"/>
    <p:sldId id="401" r:id="rId70"/>
    <p:sldId id="402" r:id="rId71"/>
    <p:sldId id="403" r:id="rId72"/>
    <p:sldId id="360" r:id="rId73"/>
    <p:sldId id="361" r:id="rId74"/>
    <p:sldId id="362" r:id="rId75"/>
    <p:sldId id="363" r:id="rId76"/>
    <p:sldId id="404" r:id="rId77"/>
    <p:sldId id="405" r:id="rId78"/>
    <p:sldId id="406" r:id="rId79"/>
    <p:sldId id="407" r:id="rId80"/>
    <p:sldId id="368" r:id="rId81"/>
    <p:sldId id="369" r:id="rId82"/>
    <p:sldId id="370" r:id="rId83"/>
    <p:sldId id="371" r:id="rId84"/>
    <p:sldId id="262" r:id="rId8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FEFC577E-BDCF-4E83-99A5-D85149B55CEA}">
          <p14:sldIdLst>
            <p14:sldId id="258"/>
            <p14:sldId id="259"/>
            <p14:sldId id="260"/>
          </p14:sldIdLst>
        </p14:section>
        <p14:section name="QTP" id="{26B3492A-FF40-4CBE-B6D9-963BB8640D4E}">
          <p14:sldIdLst>
            <p14:sldId id="372"/>
            <p14:sldId id="373"/>
            <p14:sldId id="374"/>
            <p14:sldId id="375"/>
          </p14:sldIdLst>
        </p14:section>
        <p14:section name="TESTARCHITECT" id="{001C73C6-23CB-41BC-8784-35D7BA34CBEF}">
          <p14:sldIdLst>
            <p14:sldId id="302"/>
            <p14:sldId id="299"/>
            <p14:sldId id="300"/>
            <p14:sldId id="301"/>
          </p14:sldIdLst>
        </p14:section>
        <p14:section name="TESTCOMPLETE" id="{95CEADCC-3A85-42D1-8034-39CD57EDD157}">
          <p14:sldIdLst>
            <p14:sldId id="303"/>
            <p14:sldId id="297"/>
            <p14:sldId id="295"/>
            <p14:sldId id="296"/>
          </p14:sldIdLst>
        </p14:section>
        <p14:section name="RAPISE" id="{D5E1B623-5D21-4F9A-9885-FE69FAEEA14F}">
          <p14:sldIdLst>
            <p14:sldId id="304"/>
            <p14:sldId id="305"/>
            <p14:sldId id="306"/>
            <p14:sldId id="307"/>
          </p14:sldIdLst>
        </p14:section>
        <p14:section name="TELERIK" id="{4135434E-9047-477C-A4C1-639F1F349050}">
          <p14:sldIdLst>
            <p14:sldId id="376"/>
            <p14:sldId id="377"/>
            <p14:sldId id="378"/>
            <p14:sldId id="379"/>
          </p14:sldIdLst>
        </p14:section>
        <p14:section name="RANOREX" id="{ACDD0171-A162-4DBD-8DA4-6432A03BF039}">
          <p14:sldIdLst>
            <p14:sldId id="312"/>
            <p14:sldId id="313"/>
            <p14:sldId id="314"/>
            <p14:sldId id="315"/>
          </p14:sldIdLst>
        </p14:section>
        <p14:section name="QAUTOMATE" id="{BDB9A7C5-D7D7-44FD-89B5-64A038EB1E09}">
          <p14:sldIdLst>
            <p14:sldId id="316"/>
            <p14:sldId id="317"/>
            <p14:sldId id="318"/>
            <p14:sldId id="319"/>
          </p14:sldIdLst>
        </p14:section>
        <p14:section name="SILKTEST" id="{C32328F1-D5D1-4780-B08C-AD2E0D464640}">
          <p14:sldIdLst>
            <p14:sldId id="320"/>
            <p14:sldId id="321"/>
            <p14:sldId id="322"/>
            <p14:sldId id="323"/>
          </p14:sldIdLst>
        </p14:section>
        <p14:section name="SEETEST AUTOMATION" id="{95060D04-1CA4-47F1-92A9-9EF2C710688D}">
          <p14:sldIdLst>
            <p14:sldId id="324"/>
            <p14:sldId id="325"/>
            <p14:sldId id="326"/>
            <p14:sldId id="327"/>
          </p14:sldIdLst>
        </p14:section>
        <p14:section name="SELENIUM WEBDRIVER" id="{6A0E1169-04C9-471E-A6A1-30CE25A4C2B3}">
          <p14:sldIdLst>
            <p14:sldId id="328"/>
            <p14:sldId id="329"/>
            <p14:sldId id="330"/>
            <p14:sldId id="331"/>
          </p14:sldIdLst>
        </p14:section>
        <p14:section name="CODEDUI" id="{BBF3F7E0-6899-4CB8-A546-EC5345260BAF}">
          <p14:sldIdLst>
            <p14:sldId id="332"/>
            <p14:sldId id="333"/>
            <p14:sldId id="334"/>
            <p14:sldId id="335"/>
          </p14:sldIdLst>
        </p14:section>
        <p14:section name="ROBOT FRAMEWORK" id="{DD9503AB-4329-4CCB-8082-452BDEC102FC}">
          <p14:sldIdLst>
            <p14:sldId id="380"/>
            <p14:sldId id="381"/>
            <p14:sldId id="382"/>
            <p14:sldId id="383"/>
          </p14:sldIdLst>
        </p14:section>
        <p14:section name="TESTNG" id="{E51096D9-E1EB-475F-AD25-3D70393A5CF3}">
          <p14:sldIdLst>
            <p14:sldId id="384"/>
            <p14:sldId id="385"/>
            <p14:sldId id="386"/>
            <p14:sldId id="387"/>
          </p14:sldIdLst>
        </p14:section>
        <p14:section name="CUCUMBER" id="{22E7CF9F-D1F1-4BAE-B31C-7F21B925822E}">
          <p14:sldIdLst>
            <p14:sldId id="388"/>
            <p14:sldId id="389"/>
            <p14:sldId id="390"/>
            <p14:sldId id="391"/>
          </p14:sldIdLst>
        </p14:section>
        <p14:section name="JUNIT" id="{002D83E3-CF0C-495C-B75B-FB3F5BDC2955}">
          <p14:sldIdLst>
            <p14:sldId id="392"/>
            <p14:sldId id="393"/>
            <p14:sldId id="394"/>
            <p14:sldId id="395"/>
          </p14:sldIdLst>
        </p14:section>
        <p14:section name="NUNIT" id="{79FE6BB9-AEF9-426E-A529-F6B627C77D5F}">
          <p14:sldIdLst>
            <p14:sldId id="396"/>
            <p14:sldId id="397"/>
            <p14:sldId id="398"/>
            <p14:sldId id="399"/>
          </p14:sldIdLst>
        </p14:section>
        <p14:section name="WATIR" id="{DEFBCFD5-EF1E-4204-A153-A1D630E6D311}">
          <p14:sldIdLst>
            <p14:sldId id="400"/>
            <p14:sldId id="401"/>
            <p14:sldId id="402"/>
            <p14:sldId id="403"/>
          </p14:sldIdLst>
        </p14:section>
        <p14:section name="JUBULA" id="{A034A684-A03C-475F-9063-9AFB93CD03A5}">
          <p14:sldIdLst>
            <p14:sldId id="360"/>
            <p14:sldId id="361"/>
            <p14:sldId id="362"/>
            <p14:sldId id="363"/>
          </p14:sldIdLst>
        </p14:section>
        <p14:section name="SAHI" id="{D8DE0762-61DE-4C99-88ED-B530D6B7AE1B}">
          <p14:sldIdLst>
            <p14:sldId id="404"/>
            <p14:sldId id="405"/>
            <p14:sldId id="406"/>
            <p14:sldId id="407"/>
          </p14:sldIdLst>
        </p14:section>
        <p14:section name="SELION" id="{E914FEBA-4FD2-4DC6-BB05-FC81D1A95F72}">
          <p14:sldIdLst>
            <p14:sldId id="368"/>
            <p14:sldId id="369"/>
            <p14:sldId id="370"/>
            <p14:sldId id="371"/>
          </p14:sldIdLst>
        </p14:section>
        <p14:section name="THANK YOU" id="{5905D751-5E5E-43FF-826E-FCC20325E4AE}">
          <p14:sldIdLst>
            <p14:sldId id="262"/>
          </p14:sldIdLst>
        </p14:section>
      </p14:sectionLst>
    </p:ex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FA58"/>
    <a:srgbClr val="ECFD0F"/>
    <a:srgbClr val="27AAE1"/>
    <a:srgbClr val="2626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439" autoAdjust="0"/>
    <p:restoredTop sz="95915" autoAdjust="0"/>
  </p:normalViewPr>
  <p:slideViewPr>
    <p:cSldViewPr snapToGrid="0" snapToObjects="1">
      <p:cViewPr varScale="1">
        <p:scale>
          <a:sx n="67" d="100"/>
          <a:sy n="67" d="100"/>
        </p:scale>
        <p:origin x="-1158" y="11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tableStyles" Target="tableStyles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5CEB79-547C-4EA0-872D-E3C53EA63D27}" type="datetimeFigureOut">
              <a:rPr lang="en-US" smtClean="0"/>
              <a:t>8/26/2015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8F24D7-EE5A-4968-865E-CACD01CA8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3429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www.kms-technology.com" TargetMode="Externa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kms-technology.com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71355" y="-142689"/>
            <a:ext cx="9435633" cy="7043496"/>
          </a:xfrm>
          <a:prstGeom prst="rect">
            <a:avLst/>
          </a:prstGeom>
          <a:solidFill>
            <a:srgbClr val="27AAE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hlinkClick r:id="rId2"/>
          </p:cNvPr>
          <p:cNvSpPr txBox="1"/>
          <p:nvPr userDrawn="1"/>
        </p:nvSpPr>
        <p:spPr>
          <a:xfrm>
            <a:off x="470934" y="6306862"/>
            <a:ext cx="43240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dirty="0" smtClean="0">
                <a:solidFill>
                  <a:schemeClr val="bg1"/>
                </a:solidFill>
                <a:latin typeface="Calibri"/>
                <a:cs typeface="Calibri"/>
              </a:rPr>
              <a:t>© 2013 KMS Technology</a:t>
            </a:r>
            <a:endParaRPr lang="en-US" sz="1200" b="0" i="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pic>
        <p:nvPicPr>
          <p:cNvPr id="2" name="Picture 1" descr="logo-big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2178" y="2184400"/>
            <a:ext cx="2760471" cy="1330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7431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>
                <a:solidFill>
                  <a:srgbClr val="27AAE1"/>
                </a:solidFill>
                <a:latin typeface="+mn-lt"/>
                <a:cs typeface="Gill Sans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1255665"/>
            <a:ext cx="5486400" cy="347191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latin typeface="+mn-lt"/>
                <a:cs typeface="Gill San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+mn-lt"/>
                <a:cs typeface="Gill San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441964"/>
            <a:ext cx="2133600" cy="365125"/>
          </a:xfrm>
          <a:prstGeom prst="rect">
            <a:avLst/>
          </a:prstGeom>
        </p:spPr>
        <p:txBody>
          <a:bodyPr/>
          <a:lstStyle>
            <a:lvl1pPr algn="r">
              <a:defRPr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fld id="{46CDD9EE-8FC4-7E47-AEFE-A38B06C0221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85845" y="6421402"/>
            <a:ext cx="5575300" cy="441951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800" cap="all" baseline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lvl="0"/>
            <a:r>
              <a:rPr lang="en-US" dirty="0" smtClean="0"/>
              <a:t>TITLE OF PRESENT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88979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86048"/>
            <a:ext cx="8229600" cy="4525963"/>
          </a:xfrm>
          <a:prstGeom prst="rect">
            <a:avLst/>
          </a:prstGeom>
        </p:spPr>
        <p:txBody>
          <a:bodyPr vert="eaVert"/>
          <a:lstStyle>
            <a:lvl1pPr>
              <a:defRPr>
                <a:latin typeface="Calibri"/>
                <a:cs typeface="Calibri"/>
              </a:defRPr>
            </a:lvl1pPr>
            <a:lvl2pPr>
              <a:defRPr>
                <a:latin typeface="Calibri"/>
                <a:cs typeface="Calibri"/>
              </a:defRPr>
            </a:lvl2pPr>
            <a:lvl3pPr>
              <a:defRPr>
                <a:latin typeface="Calibri"/>
                <a:cs typeface="Calibri"/>
              </a:defRPr>
            </a:lvl3pPr>
            <a:lvl4pPr>
              <a:defRPr>
                <a:latin typeface="Calibri"/>
                <a:cs typeface="Calibri"/>
              </a:defRPr>
            </a:lvl4pPr>
            <a:lvl5pPr>
              <a:defRPr>
                <a:latin typeface="Calibri"/>
                <a:cs typeface="Calibri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74638"/>
            <a:ext cx="6260768" cy="639762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3200" b="1" i="0" cap="all">
                <a:solidFill>
                  <a:srgbClr val="27AAE1"/>
                </a:solidFill>
                <a:latin typeface="Calibri"/>
                <a:cs typeface="Calibri"/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441964"/>
            <a:ext cx="2133600" cy="365125"/>
          </a:xfrm>
          <a:prstGeom prst="rect">
            <a:avLst/>
          </a:prstGeom>
        </p:spPr>
        <p:txBody>
          <a:bodyPr/>
          <a:lstStyle>
            <a:lvl1pPr algn="r">
              <a:defRPr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fld id="{46CDD9EE-8FC4-7E47-AEFE-A38B06C0221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85845" y="6421402"/>
            <a:ext cx="5575300" cy="441951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800" cap="all" baseline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lvl="0"/>
            <a:r>
              <a:rPr lang="en-US" dirty="0" smtClean="0"/>
              <a:t>TITLE OF PRESENT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80584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483967"/>
            <a:ext cx="2057400" cy="4642195"/>
          </a:xfrm>
          <a:prstGeom prst="rect">
            <a:avLst/>
          </a:prstGeom>
        </p:spPr>
        <p:txBody>
          <a:bodyPr vert="eaVert"/>
          <a:lstStyle>
            <a:lvl1pPr>
              <a:defRPr sz="2800" b="1" i="0">
                <a:latin typeface="Calibri"/>
                <a:cs typeface="Calibri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83967"/>
            <a:ext cx="6019800" cy="4642195"/>
          </a:xfrm>
          <a:prstGeom prst="rect">
            <a:avLst/>
          </a:prstGeom>
        </p:spPr>
        <p:txBody>
          <a:bodyPr vert="eaVert"/>
          <a:lstStyle>
            <a:lvl1pPr>
              <a:defRPr>
                <a:latin typeface="Calibri"/>
                <a:cs typeface="Calibri"/>
              </a:defRPr>
            </a:lvl1pPr>
            <a:lvl2pPr>
              <a:defRPr>
                <a:latin typeface="Calibri"/>
                <a:cs typeface="Calibri"/>
              </a:defRPr>
            </a:lvl2pPr>
            <a:lvl3pPr>
              <a:defRPr>
                <a:latin typeface="Calibri"/>
                <a:cs typeface="Calibri"/>
              </a:defRPr>
            </a:lvl3pPr>
            <a:lvl4pPr>
              <a:defRPr>
                <a:latin typeface="Calibri"/>
                <a:cs typeface="Calibri"/>
              </a:defRPr>
            </a:lvl4pPr>
            <a:lvl5pPr>
              <a:defRPr>
                <a:latin typeface="Calibri"/>
                <a:cs typeface="Calibri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441964"/>
            <a:ext cx="2133600" cy="365125"/>
          </a:xfrm>
          <a:prstGeom prst="rect">
            <a:avLst/>
          </a:prstGeom>
        </p:spPr>
        <p:txBody>
          <a:bodyPr/>
          <a:lstStyle>
            <a:lvl1pPr algn="r">
              <a:defRPr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fld id="{46CDD9EE-8FC4-7E47-AEFE-A38B06C0221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85845" y="6421402"/>
            <a:ext cx="5575300" cy="441951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800" cap="all" baseline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lvl="0"/>
            <a:r>
              <a:rPr lang="en-US" dirty="0" smtClean="0"/>
              <a:t>TITLE OF PRESENT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19685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197700" y="2130425"/>
            <a:ext cx="5574700" cy="537663"/>
          </a:xfrm>
          <a:prstGeom prst="rect">
            <a:avLst/>
          </a:prstGeom>
        </p:spPr>
        <p:txBody>
          <a:bodyPr anchor="t">
            <a:noAutofit/>
          </a:bodyPr>
          <a:lstStyle>
            <a:lvl1pPr algn="r">
              <a:defRPr sz="3200" b="1" i="0" cap="all">
                <a:solidFill>
                  <a:srgbClr val="27AAE1"/>
                </a:solidFill>
                <a:latin typeface="Calibri"/>
                <a:cs typeface="Calibri"/>
              </a:defRPr>
            </a:lvl1pPr>
          </a:lstStyle>
          <a:p>
            <a:r>
              <a:rPr lang="en-US" dirty="0" smtClean="0"/>
              <a:t>TITLE OF YOUR</a:t>
            </a:r>
            <a:br>
              <a:rPr lang="en-US" dirty="0" smtClean="0"/>
            </a:br>
            <a:r>
              <a:rPr lang="en-US" dirty="0" smtClean="0"/>
              <a:t>PRESENT</a:t>
            </a:r>
            <a:endParaRPr lang="en-US" dirty="0"/>
          </a:p>
        </p:txBody>
      </p:sp>
      <p:sp>
        <p:nvSpPr>
          <p:cNvPr id="12" name="Hexagon 11"/>
          <p:cNvSpPr/>
          <p:nvPr userDrawn="1"/>
        </p:nvSpPr>
        <p:spPr>
          <a:xfrm>
            <a:off x="8410457" y="2130425"/>
            <a:ext cx="1643308" cy="1416644"/>
          </a:xfrm>
          <a:prstGeom prst="hexagon">
            <a:avLst/>
          </a:prstGeom>
          <a:solidFill>
            <a:srgbClr val="27AAE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-37913" y="5587638"/>
            <a:ext cx="9269585" cy="138408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2197100" y="3119006"/>
            <a:ext cx="5575300" cy="657225"/>
          </a:xfrm>
          <a:prstGeom prst="rect">
            <a:avLst/>
          </a:prstGeom>
        </p:spPr>
        <p:txBody>
          <a:bodyPr vert="horz"/>
          <a:lstStyle>
            <a:lvl1pPr marL="0" indent="0" algn="r">
              <a:buFontTx/>
              <a:buNone/>
              <a:defRPr sz="2800" cap="all" baseline="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cs typeface="Calibri"/>
              </a:defRPr>
            </a:lvl1pPr>
          </a:lstStyle>
          <a:p>
            <a:pPr lvl="0"/>
            <a:r>
              <a:rPr lang="en-US" dirty="0" smtClean="0"/>
              <a:t>PRESENT TO</a:t>
            </a:r>
            <a:endParaRPr lang="en-US" dirty="0"/>
          </a:p>
        </p:txBody>
      </p:sp>
      <p:sp>
        <p:nvSpPr>
          <p:cNvPr id="21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2197100" y="3547069"/>
            <a:ext cx="5575300" cy="657225"/>
          </a:xfrm>
          <a:prstGeom prst="rect">
            <a:avLst/>
          </a:prstGeom>
        </p:spPr>
        <p:txBody>
          <a:bodyPr vert="horz"/>
          <a:lstStyle>
            <a:lvl1pPr marL="0" indent="0" algn="r">
              <a:buFontTx/>
              <a:buNone/>
              <a:defRPr sz="2800" b="0" i="0" cap="all" baseline="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cs typeface="Calibri"/>
              </a:defRPr>
            </a:lvl1pPr>
          </a:lstStyle>
          <a:p>
            <a:pPr lvl="0"/>
            <a:r>
              <a:rPr lang="en-US" smtClean="0"/>
              <a:t>COMPANY</a:t>
            </a:r>
            <a:endParaRPr lang="en-US" dirty="0"/>
          </a:p>
        </p:txBody>
      </p:sp>
      <p:sp>
        <p:nvSpPr>
          <p:cNvPr id="23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2197100" y="3961295"/>
            <a:ext cx="5575300" cy="657225"/>
          </a:xfrm>
          <a:prstGeom prst="rect">
            <a:avLst/>
          </a:prstGeom>
        </p:spPr>
        <p:txBody>
          <a:bodyPr vert="horz"/>
          <a:lstStyle>
            <a:lvl1pPr marL="0" indent="0" algn="r">
              <a:buFontTx/>
              <a:buNone/>
              <a:defRPr sz="2800" cap="all" baseline="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cs typeface="Calibri"/>
              </a:defRPr>
            </a:lvl1pPr>
          </a:lstStyle>
          <a:p>
            <a:pPr lvl="0"/>
            <a:r>
              <a:rPr lang="en-US" dirty="0" err="1" smtClean="0"/>
              <a:t>Dd</a:t>
            </a:r>
            <a:r>
              <a:rPr lang="en-US" dirty="0" smtClean="0"/>
              <a:t> | MM | YEAR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16711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74638"/>
            <a:ext cx="6260768" cy="639762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3200" b="1" i="0" cap="all">
                <a:solidFill>
                  <a:srgbClr val="27AAE1"/>
                </a:solidFill>
                <a:latin typeface="Calibri"/>
                <a:cs typeface="Calibri"/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00317"/>
            <a:ext cx="8229600" cy="4525963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Calibri"/>
                <a:cs typeface="Calibri"/>
              </a:defRPr>
            </a:lvl1pPr>
            <a:lvl2pPr>
              <a:defRPr b="0" i="0">
                <a:latin typeface="Calibri"/>
                <a:cs typeface="Calibri"/>
              </a:defRPr>
            </a:lvl2pPr>
            <a:lvl3pPr>
              <a:defRPr b="0" i="0">
                <a:latin typeface="Calibri"/>
                <a:cs typeface="Calibri"/>
              </a:defRPr>
            </a:lvl3pPr>
            <a:lvl4pPr>
              <a:defRPr b="0" i="0">
                <a:latin typeface="Calibri"/>
                <a:cs typeface="Calibri"/>
              </a:defRPr>
            </a:lvl4pPr>
            <a:lvl5pPr>
              <a:defRPr b="0" i="0">
                <a:latin typeface="Calibri"/>
                <a:cs typeface="Calibri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441964"/>
            <a:ext cx="2133600" cy="365125"/>
          </a:xfrm>
          <a:prstGeom prst="rect">
            <a:avLst/>
          </a:prstGeom>
        </p:spPr>
        <p:txBody>
          <a:bodyPr/>
          <a:lstStyle>
            <a:lvl1pPr algn="r">
              <a:defRPr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fld id="{46CDD9EE-8FC4-7E47-AEFE-A38B06C0221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85845" y="6421402"/>
            <a:ext cx="5575300" cy="441951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800" cap="all" baseline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lvl="0"/>
            <a:r>
              <a:rPr lang="en-US" dirty="0" smtClean="0"/>
              <a:t>TITLE OF PRESENT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07799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2197700" y="2301653"/>
            <a:ext cx="5574700" cy="537663"/>
          </a:xfrm>
          <a:prstGeom prst="rect">
            <a:avLst/>
          </a:prstGeom>
        </p:spPr>
        <p:txBody>
          <a:bodyPr anchor="t">
            <a:noAutofit/>
          </a:bodyPr>
          <a:lstStyle>
            <a:lvl1pPr algn="r">
              <a:defRPr sz="3600" b="1" i="0">
                <a:solidFill>
                  <a:srgbClr val="27AAE1"/>
                </a:solidFill>
                <a:latin typeface="Calibri"/>
                <a:cs typeface="Calibri"/>
              </a:defRPr>
            </a:lvl1pPr>
          </a:lstStyle>
          <a:p>
            <a:r>
              <a:rPr lang="en-US" dirty="0" smtClean="0"/>
              <a:t>TITLE WILL BE HERE</a:t>
            </a:r>
            <a:endParaRPr lang="en-US" dirty="0"/>
          </a:p>
        </p:txBody>
      </p:sp>
      <p:sp>
        <p:nvSpPr>
          <p:cNvPr id="14" name="Hexagon 13"/>
          <p:cNvSpPr/>
          <p:nvPr userDrawn="1"/>
        </p:nvSpPr>
        <p:spPr>
          <a:xfrm>
            <a:off x="8410457" y="2287384"/>
            <a:ext cx="1054039" cy="908654"/>
          </a:xfrm>
          <a:prstGeom prst="hexagon">
            <a:avLst/>
          </a:prstGeom>
          <a:solidFill>
            <a:srgbClr val="27AAE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441964"/>
            <a:ext cx="2133600" cy="365125"/>
          </a:xfrm>
          <a:prstGeom prst="rect">
            <a:avLst/>
          </a:prstGeom>
        </p:spPr>
        <p:txBody>
          <a:bodyPr/>
          <a:lstStyle>
            <a:lvl1pPr algn="r">
              <a:defRPr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fld id="{46CDD9EE-8FC4-7E47-AEFE-A38B06C0221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85845" y="6421402"/>
            <a:ext cx="5575300" cy="441951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800" cap="all" baseline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lvl="0"/>
            <a:r>
              <a:rPr lang="en-US" dirty="0" smtClean="0"/>
              <a:t>TITLE OF PRESENT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4270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71500" y="1488129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>
                <a:latin typeface="Calibri"/>
                <a:cs typeface="Calibri"/>
              </a:defRPr>
            </a:lvl1pPr>
            <a:lvl2pPr>
              <a:defRPr sz="2400">
                <a:latin typeface="Calibri"/>
                <a:cs typeface="Calibri"/>
              </a:defRPr>
            </a:lvl2pPr>
            <a:lvl3pPr>
              <a:defRPr sz="2000">
                <a:latin typeface="Calibri"/>
                <a:cs typeface="Calibri"/>
              </a:defRPr>
            </a:lvl3pPr>
            <a:lvl4pPr>
              <a:defRPr sz="1800">
                <a:latin typeface="Calibri"/>
                <a:cs typeface="Calibri"/>
              </a:defRPr>
            </a:lvl4pPr>
            <a:lvl5pPr>
              <a:defRPr sz="1800">
                <a:latin typeface="Calibri"/>
                <a:cs typeface="Calibri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86048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>
                <a:latin typeface="Calibri"/>
                <a:cs typeface="Calibri"/>
              </a:defRPr>
            </a:lvl1pPr>
            <a:lvl2pPr>
              <a:defRPr sz="2400">
                <a:latin typeface="Calibri"/>
                <a:cs typeface="Calibri"/>
              </a:defRPr>
            </a:lvl2pPr>
            <a:lvl3pPr>
              <a:defRPr sz="2000">
                <a:latin typeface="Calibri"/>
                <a:cs typeface="Calibri"/>
              </a:defRPr>
            </a:lvl3pPr>
            <a:lvl4pPr>
              <a:defRPr sz="1800">
                <a:latin typeface="Calibri"/>
                <a:cs typeface="Calibri"/>
              </a:defRPr>
            </a:lvl4pPr>
            <a:lvl5pPr>
              <a:defRPr sz="1800">
                <a:latin typeface="Calibri"/>
                <a:cs typeface="Calibri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441964"/>
            <a:ext cx="2133600" cy="365125"/>
          </a:xfrm>
          <a:prstGeom prst="rect">
            <a:avLst/>
          </a:prstGeom>
        </p:spPr>
        <p:txBody>
          <a:bodyPr/>
          <a:lstStyle>
            <a:lvl1pPr algn="r">
              <a:defRPr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fld id="{46CDD9EE-8FC4-7E47-AEFE-A38B06C0221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85845" y="6421402"/>
            <a:ext cx="5575300" cy="441951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800" cap="all" baseline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lvl="0"/>
            <a:r>
              <a:rPr lang="en-US" dirty="0" smtClean="0"/>
              <a:t>TITLE OF PRESENT</a:t>
            </a:r>
            <a:endParaRPr lang="en-US" dirty="0"/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74638"/>
            <a:ext cx="6260768" cy="639762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3200" b="1" i="0" cap="all">
                <a:solidFill>
                  <a:srgbClr val="27AAE1"/>
                </a:solidFill>
                <a:latin typeface="Calibri"/>
                <a:cs typeface="Calibri"/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32162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latin typeface="Calibri"/>
                <a:cs typeface="Calibri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Calibri"/>
                <a:cs typeface="Calibri"/>
              </a:defRPr>
            </a:lvl1pPr>
            <a:lvl2pPr>
              <a:defRPr sz="2000">
                <a:latin typeface="Calibri"/>
                <a:cs typeface="Calibri"/>
              </a:defRPr>
            </a:lvl2pPr>
            <a:lvl3pPr>
              <a:defRPr sz="1800">
                <a:latin typeface="Calibri"/>
                <a:cs typeface="Calibri"/>
              </a:defRPr>
            </a:lvl3pPr>
            <a:lvl4pPr>
              <a:defRPr sz="1600">
                <a:latin typeface="Calibri"/>
                <a:cs typeface="Calibri"/>
              </a:defRPr>
            </a:lvl4pPr>
            <a:lvl5pPr>
              <a:defRPr sz="1600">
                <a:latin typeface="Calibri"/>
                <a:cs typeface="Calibri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latin typeface="Calibri"/>
                <a:cs typeface="Calibri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Calibri"/>
                <a:cs typeface="Calibri"/>
              </a:defRPr>
            </a:lvl1pPr>
            <a:lvl2pPr>
              <a:defRPr sz="2000">
                <a:latin typeface="Calibri"/>
                <a:cs typeface="Calibri"/>
              </a:defRPr>
            </a:lvl2pPr>
            <a:lvl3pPr>
              <a:defRPr sz="1800">
                <a:latin typeface="Calibri"/>
                <a:cs typeface="Calibri"/>
              </a:defRPr>
            </a:lvl3pPr>
            <a:lvl4pPr>
              <a:defRPr sz="1600">
                <a:latin typeface="Calibri"/>
                <a:cs typeface="Calibri"/>
              </a:defRPr>
            </a:lvl4pPr>
            <a:lvl5pPr>
              <a:defRPr sz="1600">
                <a:latin typeface="Calibri"/>
                <a:cs typeface="Calibri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441964"/>
            <a:ext cx="2133600" cy="365125"/>
          </a:xfrm>
          <a:prstGeom prst="rect">
            <a:avLst/>
          </a:prstGeom>
        </p:spPr>
        <p:txBody>
          <a:bodyPr/>
          <a:lstStyle>
            <a:lvl1pPr algn="r">
              <a:defRPr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fld id="{46CDD9EE-8FC4-7E47-AEFE-A38B06C0221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85845" y="6421402"/>
            <a:ext cx="5575300" cy="441951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800" cap="all" baseline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lvl="0"/>
            <a:r>
              <a:rPr lang="en-US" dirty="0" smtClean="0"/>
              <a:t>TITLE OF PRESENT</a:t>
            </a:r>
            <a:endParaRPr lang="en-US" dirty="0"/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74638"/>
            <a:ext cx="6260768" cy="639762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3200" b="1" i="0" cap="all">
                <a:solidFill>
                  <a:srgbClr val="27AAE1"/>
                </a:solidFill>
                <a:latin typeface="Calibri"/>
                <a:cs typeface="Calibri"/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48142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441964"/>
            <a:ext cx="2133600" cy="365125"/>
          </a:xfrm>
          <a:prstGeom prst="rect">
            <a:avLst/>
          </a:prstGeom>
        </p:spPr>
        <p:txBody>
          <a:bodyPr/>
          <a:lstStyle>
            <a:lvl1pPr algn="r">
              <a:defRPr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fld id="{46CDD9EE-8FC4-7E47-AEFE-A38B06C0221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85845" y="6421402"/>
            <a:ext cx="5575300" cy="441951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800" cap="all" baseline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lvl="0"/>
            <a:r>
              <a:rPr lang="en-US" dirty="0" smtClean="0"/>
              <a:t>TITLE OF PRESENT</a:t>
            </a:r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74638"/>
            <a:ext cx="6260768" cy="639762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3200" b="1" i="0" cap="all">
                <a:solidFill>
                  <a:srgbClr val="27AAE1"/>
                </a:solidFill>
                <a:latin typeface="Calibri"/>
                <a:cs typeface="Calibri"/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92705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Pres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-71355" y="-142689"/>
            <a:ext cx="9435633" cy="7043496"/>
          </a:xfrm>
          <a:prstGeom prst="rect">
            <a:avLst/>
          </a:prstGeom>
          <a:solidFill>
            <a:srgbClr val="27AAE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 userDrawn="1"/>
        </p:nvSpPr>
        <p:spPr>
          <a:xfrm>
            <a:off x="2949787" y="2382911"/>
            <a:ext cx="3367903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800" b="0" i="0" dirty="0" smtClean="0">
                <a:solidFill>
                  <a:schemeClr val="bg1"/>
                </a:solidFill>
                <a:latin typeface="Calibri"/>
                <a:cs typeface="Calibri"/>
              </a:rPr>
              <a:t>THANK YOU </a:t>
            </a:r>
            <a:endParaRPr lang="en-US" sz="3800" b="0" i="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6" name="TextBox 5">
            <a:hlinkClick r:id="rId2"/>
          </p:cNvPr>
          <p:cNvSpPr txBox="1"/>
          <p:nvPr userDrawn="1"/>
        </p:nvSpPr>
        <p:spPr>
          <a:xfrm>
            <a:off x="470934" y="6306862"/>
            <a:ext cx="43240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dirty="0" smtClean="0">
                <a:solidFill>
                  <a:schemeClr val="bg1"/>
                </a:solidFill>
                <a:latin typeface="Calibri"/>
                <a:cs typeface="Calibri"/>
              </a:rPr>
              <a:t>© 2013 KMS Technology</a:t>
            </a:r>
            <a:endParaRPr lang="en-US" sz="1200" b="0" i="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571609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85915"/>
            <a:ext cx="3008313" cy="1129050"/>
          </a:xfrm>
          <a:prstGeom prst="rect">
            <a:avLst/>
          </a:prstGeom>
        </p:spPr>
        <p:txBody>
          <a:bodyPr anchor="b"/>
          <a:lstStyle>
            <a:lvl1pPr algn="l">
              <a:defRPr sz="2000" b="1">
                <a:solidFill>
                  <a:srgbClr val="27AAE1"/>
                </a:solidFill>
                <a:latin typeface="Calibri"/>
                <a:cs typeface="Calibri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477908"/>
            <a:ext cx="5111750" cy="4557846"/>
          </a:xfrm>
          <a:prstGeom prst="rect">
            <a:avLst/>
          </a:prstGeom>
        </p:spPr>
        <p:txBody>
          <a:bodyPr/>
          <a:lstStyle>
            <a:lvl1pPr>
              <a:defRPr sz="3200">
                <a:latin typeface="Calibri"/>
                <a:cs typeface="Calibri"/>
              </a:defRPr>
            </a:lvl1pPr>
            <a:lvl2pPr>
              <a:defRPr sz="2800">
                <a:latin typeface="Calibri"/>
                <a:cs typeface="Calibri"/>
              </a:defRPr>
            </a:lvl2pPr>
            <a:lvl3pPr>
              <a:defRPr sz="2400">
                <a:latin typeface="Calibri"/>
                <a:cs typeface="Calibri"/>
              </a:defRPr>
            </a:lvl3pPr>
            <a:lvl4pPr>
              <a:defRPr sz="2000">
                <a:latin typeface="Calibri"/>
                <a:cs typeface="Calibri"/>
              </a:defRPr>
            </a:lvl4pPr>
            <a:lvl5pPr>
              <a:defRPr sz="2000">
                <a:latin typeface="Calibri"/>
                <a:cs typeface="Calibri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796709"/>
            <a:ext cx="3008313" cy="323904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Calibri"/>
                <a:cs typeface="Calibri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441964"/>
            <a:ext cx="2133600" cy="365125"/>
          </a:xfrm>
          <a:prstGeom prst="rect">
            <a:avLst/>
          </a:prstGeom>
        </p:spPr>
        <p:txBody>
          <a:bodyPr/>
          <a:lstStyle>
            <a:lvl1pPr algn="r">
              <a:defRPr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fld id="{46CDD9EE-8FC4-7E47-AEFE-A38B06C0221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85845" y="6421402"/>
            <a:ext cx="5575300" cy="441951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800" cap="all" baseline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lvl="0"/>
            <a:r>
              <a:rPr lang="en-US" dirty="0" smtClean="0"/>
              <a:t>TITLE OF PRESENT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91226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logo-noslogan.png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5999" y="274638"/>
            <a:ext cx="1388197" cy="491422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-28434" y="6378847"/>
            <a:ext cx="9222194" cy="597685"/>
          </a:xfrm>
          <a:prstGeom prst="rect">
            <a:avLst/>
          </a:prstGeom>
          <a:solidFill>
            <a:srgbClr val="27AAE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 userDrawn="1"/>
        </p:nvSpPr>
        <p:spPr>
          <a:xfrm>
            <a:off x="3488267" y="7535333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t">
            <a:normAutofit/>
          </a:bodyPr>
          <a:lstStyle/>
          <a:p>
            <a:pPr algn="l"/>
            <a:endParaRPr lang="en-US" b="0" i="0" dirty="0" smtClean="0">
              <a:solidFill>
                <a:schemeClr val="bg1"/>
              </a:solidFill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5847788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iming>
    <p:tnLst>
      <p:par>
        <p:cTn id="1" dur="indefinite" restart="never" nodeType="tmRoot"/>
      </p:par>
    </p:tnLst>
  </p:timing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smartbear.com/product/testcomplete/overview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www.inflectra.com/Rapise/" TargetMode="Externa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://www.telerik.com/teststudio" TargetMode="Externa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://www.ranorex.com/" TargetMode="Externa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://www.qautomate.fi/" TargetMode="Externa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://www.borland.com/Products/Software-Testing/Automated-Testing/Silk-Test" TargetMode="Externa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experitest.com/automation/" TargetMode="Externa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://www.seleniumhq.org/" TargetMode="Externa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microsoft.com/office/2007/relationships/hdphoto" Target="../media/hdphoto1.wdp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msdn.microsoft.com/en-us/library/dd286726.aspx#verifyingcodeusingcuitcreate" TargetMode="Externa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://robotframework.org/" TargetMode="Externa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www8.hp.com/us/en/software-solutions/unified-functional-automated-testing/" TargetMode="Externa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://testng.org/doc/index.html" TargetMode="Externa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4.png"/><Relationship Id="rId4" Type="http://schemas.openxmlformats.org/officeDocument/2006/relationships/image" Target="../media/image24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s://cucumber.io/" TargetMode="Externa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http://junit.org/" TargetMode="External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0.png"/><Relationship Id="rId5" Type="http://schemas.openxmlformats.org/officeDocument/2006/relationships/image" Target="../media/image34.png"/><Relationship Id="rId4" Type="http://schemas.openxmlformats.org/officeDocument/2006/relationships/image" Target="../media/image22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hyperlink" Target="http://www.nunit.org/" TargetMode="External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hyperlink" Target="http://watir.com/" TargetMode="Externa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hyperlink" Target="http://www.bredex.de/guidancer_jubula_en.html" TargetMode="External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hyperlink" Target="http://sahipro.com/" TargetMode="External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hyperlink" Target="http://symbio.com/selion-test-automation/" TargetMode="External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://testarchitect.logigear.com/" TargetMode="Externa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55333" y="152400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t">
            <a:normAutofit/>
          </a:bodyPr>
          <a:lstStyle/>
          <a:p>
            <a:pPr algn="l"/>
            <a:endParaRPr lang="en-US" b="0" i="0" dirty="0" smtClean="0">
              <a:solidFill>
                <a:schemeClr val="bg1"/>
              </a:solidFill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447605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TestArchitect</a:t>
            </a:r>
            <a:r>
              <a:rPr lang="en-US" dirty="0" smtClean="0"/>
              <a:t> - 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3345" y="1103153"/>
            <a:ext cx="8469746" cy="4525963"/>
          </a:xfrm>
        </p:spPr>
        <p:txBody>
          <a:bodyPr/>
          <a:lstStyle/>
          <a:p>
            <a:r>
              <a:rPr lang="en-US" sz="2000" dirty="0" smtClean="0"/>
              <a:t>A module-based </a:t>
            </a:r>
            <a:r>
              <a:rPr lang="en-US" sz="2000" dirty="0"/>
              <a:t>test automation acceleration platform designed for team based testing</a:t>
            </a:r>
            <a:r>
              <a:rPr lang="en-US" sz="2000" dirty="0" smtClean="0"/>
              <a:t>.</a:t>
            </a:r>
            <a:br>
              <a:rPr lang="en-US" sz="2000" dirty="0" smtClean="0"/>
            </a:br>
            <a:endParaRPr lang="en-US" sz="2000" dirty="0" smtClean="0"/>
          </a:p>
          <a:p>
            <a:r>
              <a:rPr lang="en-US" sz="2000" dirty="0"/>
              <a:t>Q</a:t>
            </a:r>
            <a:r>
              <a:rPr lang="en-US" sz="2000" dirty="0" smtClean="0"/>
              <a:t>uickly </a:t>
            </a:r>
            <a:r>
              <a:rPr lang="en-US" sz="2000" dirty="0"/>
              <a:t>develop a large volume of scalable and easy to maintain tests for mobile, browser and desktop, applications</a:t>
            </a:r>
            <a:r>
              <a:rPr lang="en-US" sz="2000" dirty="0" smtClean="0"/>
              <a:t>.</a:t>
            </a:r>
            <a:br>
              <a:rPr lang="en-US" sz="2000" dirty="0" smtClean="0"/>
            </a:br>
            <a:endParaRPr lang="en-US" sz="2000" dirty="0" smtClean="0"/>
          </a:p>
          <a:p>
            <a:pPr marL="342900" lvl="1" indent="-342900">
              <a:buFont typeface="Arial"/>
              <a:buChar char="•"/>
            </a:pPr>
            <a:r>
              <a:rPr lang="en-US" sz="2000" dirty="0"/>
              <a:t>Centralized repository allows remote teams to leverage reusable test assets.</a:t>
            </a:r>
          </a:p>
          <a:p>
            <a:pPr marL="342900" lvl="1" indent="-342900">
              <a:buFont typeface="Arial"/>
              <a:buChar char="•"/>
            </a:pPr>
            <a:endParaRPr lang="en-US" sz="2000" dirty="0"/>
          </a:p>
          <a:p>
            <a:pPr marL="342900" lvl="1" indent="-342900">
              <a:buFont typeface="Arial"/>
              <a:buChar char="•"/>
            </a:pPr>
            <a:r>
              <a:rPr lang="en-US" sz="2000" dirty="0"/>
              <a:t>Not ideal for small-scale test creation. </a:t>
            </a:r>
          </a:p>
          <a:p>
            <a:endParaRPr lang="en-US" sz="2000" dirty="0" smtClean="0"/>
          </a:p>
          <a:p>
            <a:r>
              <a:rPr lang="en-US" sz="2000" dirty="0"/>
              <a:t>Built-in extensibility offers complete customization and integration with non-standard applications and 3rd party test and ALM tools</a:t>
            </a:r>
            <a:r>
              <a:rPr lang="en-US" sz="2000" dirty="0" smtClean="0"/>
              <a:t>.</a:t>
            </a:r>
          </a:p>
          <a:p>
            <a:pPr lvl="1"/>
            <a:r>
              <a:rPr lang="en-US" sz="1600" dirty="0" smtClean="0"/>
              <a:t>Eclipse, HP </a:t>
            </a:r>
            <a:r>
              <a:rPr lang="en-US" sz="1600" dirty="0"/>
              <a:t>Quality </a:t>
            </a:r>
            <a:r>
              <a:rPr lang="en-US" sz="1600" dirty="0" smtClean="0"/>
              <a:t>Center, Microsoft </a:t>
            </a:r>
            <a:r>
              <a:rPr lang="en-US" sz="1600" dirty="0"/>
              <a:t>Test </a:t>
            </a:r>
            <a:r>
              <a:rPr lang="en-US" sz="1600" dirty="0" smtClean="0"/>
              <a:t>Manager®, Continuous </a:t>
            </a:r>
            <a:r>
              <a:rPr lang="en-US" sz="1600" dirty="0"/>
              <a:t>integration </a:t>
            </a:r>
            <a:r>
              <a:rPr lang="en-US" sz="1600" dirty="0" smtClean="0"/>
              <a:t>tools, JIRA Zephyr, LDAP.</a:t>
            </a:r>
            <a:endParaRPr lang="en-US" sz="1600" dirty="0"/>
          </a:p>
          <a:p>
            <a:endParaRPr lang="en-US" sz="2000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367373" y="6531771"/>
            <a:ext cx="5575300" cy="332045"/>
          </a:xfrm>
        </p:spPr>
        <p:txBody>
          <a:bodyPr/>
          <a:lstStyle/>
          <a:p>
            <a:r>
              <a:rPr lang="en-US" dirty="0"/>
              <a:t>Automation tools analysis</a:t>
            </a:r>
          </a:p>
        </p:txBody>
      </p:sp>
    </p:spTree>
    <p:extLst>
      <p:ext uri="{BB962C8B-B14F-4D97-AF65-F5344CB8AC3E}">
        <p14:creationId xmlns:p14="http://schemas.microsoft.com/office/powerpoint/2010/main" val="2335363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TESTARCHITECT - Screenshots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367373" y="6531771"/>
            <a:ext cx="5575300" cy="332045"/>
          </a:xfrm>
        </p:spPr>
        <p:txBody>
          <a:bodyPr/>
          <a:lstStyle/>
          <a:p>
            <a:r>
              <a:rPr lang="en-US" dirty="0"/>
              <a:t>Automation tools analysis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756660" y="5669280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t">
            <a:normAutofit/>
          </a:bodyPr>
          <a:lstStyle/>
          <a:p>
            <a:pPr algn="l"/>
            <a:r>
              <a:rPr lang="en-US" b="0" i="0" dirty="0" smtClean="0">
                <a:latin typeface="Gill Sans Light"/>
                <a:cs typeface="Gill Sans Light"/>
              </a:rPr>
              <a:t>Main screen</a:t>
            </a:r>
          </a:p>
        </p:txBody>
      </p:sp>
      <p:pic>
        <p:nvPicPr>
          <p:cNvPr id="2050" name="Picture 2" descr="https://visualstudiogallery.msdn.microsoft.com/site/view/file/84146/1/TA_TestCase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5" b="4215"/>
          <a:stretch/>
        </p:blipFill>
        <p:spPr bwMode="auto">
          <a:xfrm>
            <a:off x="457200" y="1133555"/>
            <a:ext cx="8365307" cy="4316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3311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84027" y="2331161"/>
            <a:ext cx="5574700" cy="537663"/>
          </a:xfrm>
        </p:spPr>
        <p:txBody>
          <a:bodyPr/>
          <a:lstStyle/>
          <a:p>
            <a:r>
              <a:rPr lang="en-US" dirty="0" smtClean="0"/>
              <a:t>TESTCOMPLETE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367373" y="6531771"/>
            <a:ext cx="5575300" cy="332045"/>
          </a:xfrm>
        </p:spPr>
        <p:txBody>
          <a:bodyPr/>
          <a:lstStyle/>
          <a:p>
            <a:r>
              <a:rPr lang="en-US" dirty="0"/>
              <a:t>Automation tools analysis</a:t>
            </a:r>
          </a:p>
        </p:txBody>
      </p:sp>
    </p:spTree>
    <p:extLst>
      <p:ext uri="{BB962C8B-B14F-4D97-AF65-F5344CB8AC3E}">
        <p14:creationId xmlns:p14="http://schemas.microsoft.com/office/powerpoint/2010/main" val="3949285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TESTcomplete</a:t>
            </a:r>
            <a:r>
              <a:rPr lang="en-US" dirty="0" smtClean="0"/>
              <a:t> - HOMEPAGE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367373" y="6531771"/>
            <a:ext cx="5575300" cy="332045"/>
          </a:xfrm>
        </p:spPr>
        <p:txBody>
          <a:bodyPr/>
          <a:lstStyle/>
          <a:p>
            <a:r>
              <a:rPr lang="en-US" dirty="0"/>
              <a:t>Automation tools analysis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63666" t="6774" r="10417" b="11388"/>
          <a:stretch/>
        </p:blipFill>
        <p:spPr>
          <a:xfrm>
            <a:off x="1745672" y="914401"/>
            <a:ext cx="5212441" cy="493776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745672" y="5920740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t">
            <a:normAutofit/>
          </a:bodyPr>
          <a:lstStyle/>
          <a:p>
            <a:r>
              <a:rPr lang="en-US" dirty="0">
                <a:latin typeface="Gill Sans Light"/>
                <a:cs typeface="Gill Sans Light"/>
                <a:hlinkClick r:id="rId3"/>
              </a:rPr>
              <a:t>http://smartbear.com/product/testcomplete/overview</a:t>
            </a:r>
            <a:r>
              <a:rPr lang="en-US" dirty="0" smtClean="0">
                <a:latin typeface="Gill Sans Light"/>
                <a:cs typeface="Gill Sans Light"/>
                <a:hlinkClick r:id="rId3"/>
              </a:rPr>
              <a:t>/</a:t>
            </a:r>
            <a:r>
              <a:rPr lang="en-US" dirty="0" smtClean="0">
                <a:latin typeface="Gill Sans Light"/>
                <a:cs typeface="Gill Sans Light"/>
              </a:rPr>
              <a:t> </a:t>
            </a:r>
            <a:endParaRPr lang="en-US" b="0" i="0" dirty="0" smtClean="0"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561101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Testcomplete</a:t>
            </a:r>
            <a:r>
              <a:rPr lang="en-US" dirty="0" smtClean="0"/>
              <a:t> - 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88837"/>
            <a:ext cx="8229600" cy="4525963"/>
          </a:xfrm>
        </p:spPr>
        <p:txBody>
          <a:bodyPr/>
          <a:lstStyle/>
          <a:p>
            <a:r>
              <a:rPr lang="en-US" sz="2000" dirty="0" err="1"/>
              <a:t>TestComplete</a:t>
            </a:r>
            <a:r>
              <a:rPr lang="en-US" sz="2000" dirty="0"/>
              <a:t> Platform has an open flexible architecture that makes creating, maintaining, and executing automated tests across desktop, web, mobile easy, speedy, and cost effective. </a:t>
            </a:r>
            <a:endParaRPr lang="en-US" sz="2000" dirty="0" smtClean="0"/>
          </a:p>
          <a:p>
            <a:endParaRPr lang="en-US" sz="2000" dirty="0"/>
          </a:p>
          <a:p>
            <a:r>
              <a:rPr lang="en-US" sz="2000" dirty="0" err="1" smtClean="0"/>
              <a:t>TestComplete</a:t>
            </a:r>
            <a:r>
              <a:rPr lang="en-US" sz="2000" dirty="0" smtClean="0"/>
              <a:t> </a:t>
            </a:r>
            <a:r>
              <a:rPr lang="en-US" sz="2000" dirty="0"/>
              <a:t>has been on the forefront of best-in-class automated testing at an affordable price. </a:t>
            </a:r>
            <a:endParaRPr lang="en-US" sz="2000" dirty="0" smtClean="0"/>
          </a:p>
          <a:p>
            <a:endParaRPr lang="en-US" sz="2000" dirty="0"/>
          </a:p>
          <a:p>
            <a:pPr marL="342900" lvl="1" indent="-342900">
              <a:buFont typeface="Arial"/>
              <a:buChar char="•"/>
            </a:pPr>
            <a:r>
              <a:rPr lang="en-US" sz="2000" dirty="0" smtClean="0"/>
              <a:t>For </a:t>
            </a:r>
            <a:r>
              <a:rPr lang="en-US" sz="2000" dirty="0"/>
              <a:t>small to mid-size teams looking to automate a portion of their software testing</a:t>
            </a:r>
            <a:r>
              <a:rPr lang="en-US" sz="2000" dirty="0" smtClean="0"/>
              <a:t>.</a:t>
            </a:r>
          </a:p>
          <a:p>
            <a:pPr marL="342900" lvl="1" indent="-342900">
              <a:buFont typeface="Arial"/>
              <a:buChar char="•"/>
            </a:pPr>
            <a:endParaRPr lang="en-US" sz="2000" dirty="0" smtClean="0">
              <a:solidFill>
                <a:srgbClr val="FF0000"/>
              </a:solidFill>
            </a:endParaRPr>
          </a:p>
          <a:p>
            <a:r>
              <a:rPr lang="en-US" sz="2000" dirty="0" smtClean="0"/>
              <a:t>Hand-scripting </a:t>
            </a:r>
            <a:r>
              <a:rPr lang="en-US" sz="2000" dirty="0"/>
              <a:t>can be difficult </a:t>
            </a:r>
            <a:r>
              <a:rPr lang="en-US" sz="2000" dirty="0" smtClean="0"/>
              <a:t>for </a:t>
            </a:r>
            <a:r>
              <a:rPr lang="en-US" sz="2000" dirty="0"/>
              <a:t>novice or non-technical testers</a:t>
            </a:r>
            <a:r>
              <a:rPr lang="en-US" sz="2000" dirty="0" smtClean="0"/>
              <a:t>.</a:t>
            </a:r>
          </a:p>
          <a:p>
            <a:endParaRPr lang="en-US" sz="2000" dirty="0"/>
          </a:p>
          <a:p>
            <a:r>
              <a:rPr lang="en-US" sz="2000" dirty="0" smtClean="0"/>
              <a:t>Trusted by 5000+ companies, included: Cisco, </a:t>
            </a:r>
            <a:r>
              <a:rPr lang="en-US" sz="2000" dirty="0" err="1" smtClean="0"/>
              <a:t>J.P.Morgan</a:t>
            </a:r>
            <a:r>
              <a:rPr lang="en-US" sz="2000" dirty="0" smtClean="0"/>
              <a:t>, Boeing, McAfee, EMC, Thomson Reuters…</a:t>
            </a:r>
            <a:endParaRPr lang="en-US" sz="2000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367373" y="6531771"/>
            <a:ext cx="5575300" cy="332045"/>
          </a:xfrm>
        </p:spPr>
        <p:txBody>
          <a:bodyPr/>
          <a:lstStyle/>
          <a:p>
            <a:r>
              <a:rPr lang="en-US" dirty="0"/>
              <a:t>Automation tools analysis</a:t>
            </a:r>
          </a:p>
        </p:txBody>
      </p:sp>
    </p:spTree>
    <p:extLst>
      <p:ext uri="{BB962C8B-B14F-4D97-AF65-F5344CB8AC3E}">
        <p14:creationId xmlns:p14="http://schemas.microsoft.com/office/powerpoint/2010/main" val="3329966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TESTcomplete</a:t>
            </a:r>
            <a:r>
              <a:rPr lang="en-US" dirty="0" smtClean="0"/>
              <a:t> - Screenshots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367373" y="6531771"/>
            <a:ext cx="5575300" cy="332045"/>
          </a:xfrm>
        </p:spPr>
        <p:txBody>
          <a:bodyPr/>
          <a:lstStyle/>
          <a:p>
            <a:r>
              <a:rPr lang="en-US" dirty="0"/>
              <a:t>Automation tools analysis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t="2198" r="-74"/>
          <a:stretch/>
        </p:blipFill>
        <p:spPr>
          <a:xfrm>
            <a:off x="457200" y="1085114"/>
            <a:ext cx="8283693" cy="456094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756660" y="5669280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t">
            <a:normAutofit/>
          </a:bodyPr>
          <a:lstStyle/>
          <a:p>
            <a:pPr algn="l"/>
            <a:r>
              <a:rPr lang="en-US" b="0" i="0" dirty="0" smtClean="0">
                <a:latin typeface="Gill Sans Light"/>
                <a:cs typeface="Gill Sans Light"/>
              </a:rPr>
              <a:t>Main screen</a:t>
            </a:r>
          </a:p>
        </p:txBody>
      </p:sp>
    </p:spTree>
    <p:extLst>
      <p:ext uri="{BB962C8B-B14F-4D97-AF65-F5344CB8AC3E}">
        <p14:creationId xmlns:p14="http://schemas.microsoft.com/office/powerpoint/2010/main" val="2421806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84027" y="2331161"/>
            <a:ext cx="5574700" cy="537663"/>
          </a:xfrm>
        </p:spPr>
        <p:txBody>
          <a:bodyPr/>
          <a:lstStyle/>
          <a:p>
            <a:r>
              <a:rPr lang="en-US" dirty="0" smtClean="0"/>
              <a:t>RAPISE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367373" y="6531771"/>
            <a:ext cx="5575300" cy="332045"/>
          </a:xfrm>
        </p:spPr>
        <p:txBody>
          <a:bodyPr/>
          <a:lstStyle/>
          <a:p>
            <a:r>
              <a:rPr lang="en-US" dirty="0"/>
              <a:t>Automation tools analysis</a:t>
            </a:r>
          </a:p>
        </p:txBody>
      </p:sp>
    </p:spTree>
    <p:extLst>
      <p:ext uri="{BB962C8B-B14F-4D97-AF65-F5344CB8AC3E}">
        <p14:creationId xmlns:p14="http://schemas.microsoft.com/office/powerpoint/2010/main" val="1868435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RAPISE - HOMEPAGE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367373" y="6531771"/>
            <a:ext cx="5575300" cy="332045"/>
          </a:xfrm>
        </p:spPr>
        <p:txBody>
          <a:bodyPr/>
          <a:lstStyle/>
          <a:p>
            <a:r>
              <a:rPr lang="en-US" dirty="0"/>
              <a:t>Automation tools analysis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697823" y="5920740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t">
            <a:normAutofit/>
          </a:bodyPr>
          <a:lstStyle/>
          <a:p>
            <a:r>
              <a:rPr lang="en-US" dirty="0">
                <a:latin typeface="Gill Sans Light"/>
                <a:cs typeface="Gill Sans Light"/>
                <a:hlinkClick r:id="rId2"/>
              </a:rPr>
              <a:t>https://www.inflectra.com/Rapise</a:t>
            </a:r>
            <a:r>
              <a:rPr lang="en-US" dirty="0" smtClean="0">
                <a:latin typeface="Gill Sans Light"/>
                <a:cs typeface="Gill Sans Light"/>
                <a:hlinkClick r:id="rId2"/>
              </a:rPr>
              <a:t>/</a:t>
            </a:r>
            <a:r>
              <a:rPr lang="en-US" dirty="0" smtClean="0">
                <a:latin typeface="Gill Sans Light"/>
                <a:cs typeface="Gill Sans Light"/>
              </a:rPr>
              <a:t> </a:t>
            </a:r>
            <a:endParaRPr lang="en-US" b="0" i="0" dirty="0" smtClean="0">
              <a:latin typeface="Gill Sans Light"/>
              <a:cs typeface="Gill Sans Ligh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t="6360" r="1277" b="4626"/>
          <a:stretch/>
        </p:blipFill>
        <p:spPr>
          <a:xfrm>
            <a:off x="265775" y="1080593"/>
            <a:ext cx="8566132" cy="4643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313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RAPISE - 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88837"/>
            <a:ext cx="8563708" cy="4525963"/>
          </a:xfrm>
        </p:spPr>
        <p:txBody>
          <a:bodyPr/>
          <a:lstStyle/>
          <a:p>
            <a:r>
              <a:rPr lang="en-US" sz="2000" dirty="0"/>
              <a:t>P</a:t>
            </a:r>
            <a:r>
              <a:rPr lang="en-US" sz="2000" dirty="0" smtClean="0"/>
              <a:t>rovides </a:t>
            </a:r>
            <a:r>
              <a:rPr lang="en-US" sz="2000" dirty="0"/>
              <a:t>powerful and </a:t>
            </a:r>
            <a:r>
              <a:rPr lang="en-US" sz="2000" dirty="0" smtClean="0"/>
              <a:t>easy </a:t>
            </a:r>
            <a:r>
              <a:rPr lang="en-US" sz="2000" dirty="0" smtClean="0"/>
              <a:t>tool to use for </a:t>
            </a:r>
            <a:r>
              <a:rPr lang="en-US" sz="2000" dirty="0"/>
              <a:t>automated </a:t>
            </a:r>
            <a:r>
              <a:rPr lang="en-US" sz="2000" dirty="0" smtClean="0"/>
              <a:t>testing.</a:t>
            </a:r>
          </a:p>
          <a:p>
            <a:endParaRPr lang="en-US" sz="2000" dirty="0" smtClean="0"/>
          </a:p>
          <a:p>
            <a:r>
              <a:rPr lang="en-US" sz="2000" dirty="0" smtClean="0"/>
              <a:t>Test </a:t>
            </a:r>
            <a:r>
              <a:rPr lang="en-US" sz="2000" dirty="0"/>
              <a:t>all of the </a:t>
            </a:r>
            <a:r>
              <a:rPr lang="en-US" sz="2000" dirty="0" smtClean="0"/>
              <a:t>different platforms and technologies.</a:t>
            </a:r>
          </a:p>
          <a:p>
            <a:endParaRPr lang="en-US" sz="2000" dirty="0" smtClean="0"/>
          </a:p>
          <a:p>
            <a:r>
              <a:rPr lang="en-US" sz="2000" dirty="0" smtClean="0"/>
              <a:t>Simplifies </a:t>
            </a:r>
            <a:r>
              <a:rPr lang="en-US" sz="2000" dirty="0"/>
              <a:t>Automated Test </a:t>
            </a:r>
            <a:r>
              <a:rPr lang="en-US" sz="2000" dirty="0" smtClean="0"/>
              <a:t>Maintenance</a:t>
            </a:r>
          </a:p>
          <a:p>
            <a:endParaRPr lang="en-US" sz="2000" dirty="0"/>
          </a:p>
          <a:p>
            <a:r>
              <a:rPr lang="en-US" sz="2000" dirty="0" smtClean="0"/>
              <a:t>Supports </a:t>
            </a:r>
            <a:r>
              <a:rPr lang="en-US" sz="2000" dirty="0"/>
              <a:t>almost platform for </a:t>
            </a:r>
            <a:r>
              <a:rPr lang="en-US" sz="2000" dirty="0" smtClean="0"/>
              <a:t>testing</a:t>
            </a:r>
          </a:p>
          <a:p>
            <a:endParaRPr lang="en-US" sz="2000" dirty="0"/>
          </a:p>
          <a:p>
            <a:r>
              <a:rPr lang="en-US" sz="2000" dirty="0" smtClean="0"/>
              <a:t>Tool </a:t>
            </a:r>
            <a:r>
              <a:rPr lang="en-US" sz="2000" dirty="0"/>
              <a:t>does not integrate with Selenium</a:t>
            </a:r>
            <a:r>
              <a:rPr lang="en-US" sz="2000" dirty="0" smtClean="0"/>
              <a:t>. Tool runs based on its own framework.</a:t>
            </a:r>
          </a:p>
          <a:p>
            <a:endParaRPr lang="en-US" sz="2000" u="sng" dirty="0" smtClean="0"/>
          </a:p>
          <a:p>
            <a:r>
              <a:rPr lang="en-US" sz="2000" dirty="0" smtClean="0"/>
              <a:t>Trusted by: </a:t>
            </a:r>
            <a:r>
              <a:rPr lang="en-US" sz="2000" dirty="0"/>
              <a:t>Energy, </a:t>
            </a:r>
            <a:r>
              <a:rPr lang="en-US" sz="2000" dirty="0" smtClean="0"/>
              <a:t>Financial</a:t>
            </a:r>
            <a:r>
              <a:rPr lang="en-US" sz="2000" dirty="0"/>
              <a:t>, Business </a:t>
            </a:r>
            <a:r>
              <a:rPr lang="en-US" sz="2000" dirty="0" smtClean="0"/>
              <a:t>Services, Information </a:t>
            </a:r>
            <a:r>
              <a:rPr lang="en-US" sz="2000" dirty="0"/>
              <a:t>Technology, </a:t>
            </a:r>
            <a:r>
              <a:rPr lang="en-US" sz="2000" dirty="0" smtClean="0"/>
              <a:t>Healthcare, Bio-Technology</a:t>
            </a:r>
            <a:r>
              <a:rPr lang="en-US" sz="2000" dirty="0"/>
              <a:t>, Telecommunications, Retail &amp; Consumer Goods, Transportation &amp; </a:t>
            </a:r>
            <a:r>
              <a:rPr lang="en-US" sz="2000" dirty="0" smtClean="0"/>
              <a:t>Hospitality company.</a:t>
            </a:r>
            <a:endParaRPr lang="en-US" sz="2000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367373" y="6531771"/>
            <a:ext cx="5575300" cy="332045"/>
          </a:xfrm>
        </p:spPr>
        <p:txBody>
          <a:bodyPr/>
          <a:lstStyle/>
          <a:p>
            <a:r>
              <a:rPr lang="en-US" dirty="0"/>
              <a:t>Automation tools analysis</a:t>
            </a:r>
          </a:p>
        </p:txBody>
      </p:sp>
    </p:spTree>
    <p:extLst>
      <p:ext uri="{BB962C8B-B14F-4D97-AF65-F5344CB8AC3E}">
        <p14:creationId xmlns:p14="http://schemas.microsoft.com/office/powerpoint/2010/main" val="2707136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RAPISE - Screenshots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367373" y="6531771"/>
            <a:ext cx="5575300" cy="332045"/>
          </a:xfrm>
        </p:spPr>
        <p:txBody>
          <a:bodyPr/>
          <a:lstStyle/>
          <a:p>
            <a:r>
              <a:rPr lang="en-US" dirty="0"/>
              <a:t>Automation tools analysis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756660" y="5669280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t">
            <a:normAutofit/>
          </a:bodyPr>
          <a:lstStyle/>
          <a:p>
            <a:pPr algn="l"/>
            <a:r>
              <a:rPr lang="en-US" b="0" i="0" dirty="0" smtClean="0">
                <a:latin typeface="Gill Sans Light"/>
                <a:cs typeface="Gill Sans Light"/>
              </a:rPr>
              <a:t>Main screen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2126" r="29107" b="2410"/>
          <a:stretch/>
        </p:blipFill>
        <p:spPr>
          <a:xfrm>
            <a:off x="1062978" y="914400"/>
            <a:ext cx="7037807" cy="4754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713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AUTOMATION TOOLS ANALYSIS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PRESENTER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KMS TECHNOLOGY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24 | 08 | 2015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161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84027" y="2331161"/>
            <a:ext cx="5574700" cy="537663"/>
          </a:xfrm>
        </p:spPr>
        <p:txBody>
          <a:bodyPr/>
          <a:lstStyle/>
          <a:p>
            <a:r>
              <a:rPr lang="en-US" dirty="0" smtClean="0"/>
              <a:t>TELERIK TEST STUDIO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367373" y="6531771"/>
            <a:ext cx="5575300" cy="332045"/>
          </a:xfrm>
        </p:spPr>
        <p:txBody>
          <a:bodyPr/>
          <a:lstStyle/>
          <a:p>
            <a:r>
              <a:rPr lang="en-US" dirty="0"/>
              <a:t>Automation tools analysis</a:t>
            </a:r>
          </a:p>
        </p:txBody>
      </p:sp>
    </p:spTree>
    <p:extLst>
      <p:ext uri="{BB962C8B-B14F-4D97-AF65-F5344CB8AC3E}">
        <p14:creationId xmlns:p14="http://schemas.microsoft.com/office/powerpoint/2010/main" val="1950955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TELERIK TEST STUDIO</a:t>
            </a:r>
            <a:r>
              <a:rPr lang="en-US" dirty="0" smtClean="0"/>
              <a:t> - HOMEPAGE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367373" y="6531771"/>
            <a:ext cx="5575300" cy="332045"/>
          </a:xfrm>
        </p:spPr>
        <p:txBody>
          <a:bodyPr/>
          <a:lstStyle/>
          <a:p>
            <a:r>
              <a:rPr lang="en-US" dirty="0"/>
              <a:t>Automation tools analysis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697823" y="5920740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t">
            <a:normAutofit/>
          </a:bodyPr>
          <a:lstStyle/>
          <a:p>
            <a:r>
              <a:rPr lang="en-US" dirty="0">
                <a:latin typeface="Gill Sans Light"/>
                <a:cs typeface="Gill Sans Light"/>
                <a:hlinkClick r:id="rId2"/>
              </a:rPr>
              <a:t>http://www.telerik.com/teststudio</a:t>
            </a:r>
            <a:endParaRPr lang="en-US" b="0" i="0" dirty="0" smtClean="0">
              <a:latin typeface="Gill Sans Light"/>
              <a:cs typeface="Gill Sans Ligh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153" y="1298815"/>
            <a:ext cx="7807798" cy="4006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939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274638"/>
            <a:ext cx="6884377" cy="639762"/>
          </a:xfrm>
        </p:spPr>
        <p:txBody>
          <a:bodyPr/>
          <a:lstStyle/>
          <a:p>
            <a:r>
              <a:rPr lang="en-US" dirty="0"/>
              <a:t>TELERIK TEST STUDIO </a:t>
            </a:r>
            <a:r>
              <a:rPr lang="en-US" dirty="0" smtClean="0"/>
              <a:t>- INTRODUCTION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367373" y="6531771"/>
            <a:ext cx="5575300" cy="332045"/>
          </a:xfrm>
        </p:spPr>
        <p:txBody>
          <a:bodyPr/>
          <a:lstStyle/>
          <a:p>
            <a:r>
              <a:rPr lang="en-US" dirty="0"/>
              <a:t>Automation tools analysis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09600" y="949683"/>
            <a:ext cx="8229600" cy="452596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b="0" i="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b="0" i="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b="0" i="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/>
              <a:t>A Windows-based software testing tool for:</a:t>
            </a:r>
          </a:p>
          <a:p>
            <a:pPr lvl="1"/>
            <a:r>
              <a:rPr lang="en-US" sz="1600" dirty="0" smtClean="0"/>
              <a:t>Web and desktop</a:t>
            </a:r>
            <a:r>
              <a:rPr lang="en-US" sz="1600" baseline="30000" dirty="0" smtClean="0"/>
              <a:t> </a:t>
            </a:r>
            <a:r>
              <a:rPr lang="en-US" sz="1600" dirty="0" smtClean="0"/>
              <a:t>functional testing</a:t>
            </a:r>
            <a:endParaRPr lang="en-US" sz="1600" baseline="30000" dirty="0" smtClean="0"/>
          </a:p>
          <a:p>
            <a:pPr lvl="1"/>
            <a:r>
              <a:rPr lang="en-US" sz="1600" dirty="0" smtClean="0"/>
              <a:t>Software performance testing</a:t>
            </a:r>
          </a:p>
          <a:p>
            <a:pPr lvl="1"/>
            <a:r>
              <a:rPr lang="en-US" sz="1600" dirty="0" smtClean="0"/>
              <a:t>Load testing</a:t>
            </a:r>
          </a:p>
          <a:p>
            <a:pPr lvl="1"/>
            <a:r>
              <a:rPr lang="en-US" sz="1600" dirty="0" smtClean="0"/>
              <a:t>Mobile application testing.</a:t>
            </a:r>
          </a:p>
          <a:p>
            <a:pPr lvl="1"/>
            <a:endParaRPr lang="en-US" sz="2000" dirty="0" smtClean="0"/>
          </a:p>
          <a:p>
            <a:r>
              <a:rPr lang="en-US" sz="2000" dirty="0" smtClean="0"/>
              <a:t>Supports HTML, AJAX, Silverlight, ASP.NET MVC, JavaScript, WPF and test execution in Internet Explorer, Firefox, Safari, Chrome.</a:t>
            </a:r>
          </a:p>
          <a:p>
            <a:pPr lvl="1"/>
            <a:endParaRPr lang="en-US" sz="2000" dirty="0" smtClean="0"/>
          </a:p>
          <a:p>
            <a:r>
              <a:rPr lang="en-US" sz="2000" dirty="0" smtClean="0"/>
              <a:t>Only running on .NET environment.</a:t>
            </a:r>
          </a:p>
          <a:p>
            <a:endParaRPr lang="en-US" sz="2000" dirty="0" smtClean="0"/>
          </a:p>
          <a:p>
            <a:r>
              <a:rPr lang="en-US" sz="2000" dirty="0" smtClean="0"/>
              <a:t>Hundreds of customers including </a:t>
            </a:r>
            <a:r>
              <a:rPr lang="en-US" sz="2000" i="1" dirty="0" smtClean="0"/>
              <a:t>Symantec, GE, Dell, Microsoft, HP </a:t>
            </a:r>
            <a:r>
              <a:rPr lang="en-US" sz="2000" dirty="0" smtClean="0"/>
              <a:t>and more rely on Test Studio.</a:t>
            </a:r>
          </a:p>
        </p:txBody>
      </p:sp>
    </p:spTree>
    <p:extLst>
      <p:ext uri="{BB962C8B-B14F-4D97-AF65-F5344CB8AC3E}">
        <p14:creationId xmlns:p14="http://schemas.microsoft.com/office/powerpoint/2010/main" val="1797073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6537960" cy="639762"/>
          </a:xfrm>
        </p:spPr>
        <p:txBody>
          <a:bodyPr/>
          <a:lstStyle/>
          <a:p>
            <a:r>
              <a:rPr lang="en-US" dirty="0"/>
              <a:t>TELERIK TEST STUDIO </a:t>
            </a:r>
            <a:r>
              <a:rPr lang="en-US" dirty="0" smtClean="0"/>
              <a:t>- Screenshots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367373" y="6531771"/>
            <a:ext cx="5575300" cy="332045"/>
          </a:xfrm>
        </p:spPr>
        <p:txBody>
          <a:bodyPr/>
          <a:lstStyle/>
          <a:p>
            <a:r>
              <a:rPr lang="en-US" dirty="0"/>
              <a:t>Automation tools analysis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756660" y="5669280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t">
            <a:normAutofit/>
          </a:bodyPr>
          <a:lstStyle/>
          <a:p>
            <a:pPr algn="l"/>
            <a:r>
              <a:rPr lang="en-US" b="0" i="0" dirty="0" smtClean="0">
                <a:latin typeface="Gill Sans Light"/>
                <a:cs typeface="Gill Sans Light"/>
              </a:rPr>
              <a:t>Main screen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384" y="1067905"/>
            <a:ext cx="7985352" cy="4321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915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84027" y="2331161"/>
            <a:ext cx="5574700" cy="537663"/>
          </a:xfrm>
        </p:spPr>
        <p:txBody>
          <a:bodyPr/>
          <a:lstStyle/>
          <a:p>
            <a:r>
              <a:rPr lang="en-US" dirty="0" smtClean="0"/>
              <a:t>RANOREX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367373" y="6531771"/>
            <a:ext cx="5575300" cy="332045"/>
          </a:xfrm>
        </p:spPr>
        <p:txBody>
          <a:bodyPr/>
          <a:lstStyle/>
          <a:p>
            <a:r>
              <a:rPr lang="en-US" dirty="0"/>
              <a:t>Automation tools analysis</a:t>
            </a:r>
          </a:p>
        </p:txBody>
      </p:sp>
    </p:spTree>
    <p:extLst>
      <p:ext uri="{BB962C8B-B14F-4D97-AF65-F5344CB8AC3E}">
        <p14:creationId xmlns:p14="http://schemas.microsoft.com/office/powerpoint/2010/main" val="3858533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RANOREX - HOMEPAGE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367373" y="6531771"/>
            <a:ext cx="5575300" cy="332045"/>
          </a:xfrm>
        </p:spPr>
        <p:txBody>
          <a:bodyPr/>
          <a:lstStyle/>
          <a:p>
            <a:r>
              <a:rPr lang="en-US" dirty="0"/>
              <a:t>Automation tools analysis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091523" y="5920740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t">
            <a:normAutofit/>
          </a:bodyPr>
          <a:lstStyle/>
          <a:p>
            <a:r>
              <a:rPr lang="en-US" dirty="0">
                <a:latin typeface="Gill Sans Light"/>
                <a:cs typeface="Gill Sans Light"/>
                <a:hlinkClick r:id="rId2"/>
              </a:rPr>
              <a:t>http://www.ranorex.com</a:t>
            </a:r>
            <a:r>
              <a:rPr lang="en-US" dirty="0" smtClean="0">
                <a:latin typeface="Gill Sans Light"/>
                <a:cs typeface="Gill Sans Light"/>
                <a:hlinkClick r:id="rId2"/>
              </a:rPr>
              <a:t>/</a:t>
            </a:r>
            <a:r>
              <a:rPr lang="en-US" dirty="0" smtClean="0">
                <a:latin typeface="Gill Sans Light"/>
                <a:cs typeface="Gill Sans Light"/>
              </a:rPr>
              <a:t> </a:t>
            </a:r>
            <a:endParaRPr lang="en-US" b="0" i="0" dirty="0" smtClean="0">
              <a:latin typeface="Gill Sans Light"/>
              <a:cs typeface="Gill Sans Ligh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19683" t="9076" r="19800" b="15280"/>
          <a:stretch/>
        </p:blipFill>
        <p:spPr>
          <a:xfrm>
            <a:off x="1206500" y="900696"/>
            <a:ext cx="6680200" cy="5020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557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RANOREX - 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88837"/>
            <a:ext cx="8229600" cy="4525963"/>
          </a:xfrm>
        </p:spPr>
        <p:txBody>
          <a:bodyPr/>
          <a:lstStyle/>
          <a:p>
            <a:r>
              <a:rPr lang="en-US" sz="2000" dirty="0" err="1"/>
              <a:t>Ranorex</a:t>
            </a:r>
            <a:r>
              <a:rPr lang="en-US" sz="2000" dirty="0"/>
              <a:t> is a GUI test automation framework for testing of desktop, web-based and mobile applications. </a:t>
            </a:r>
            <a:endParaRPr lang="en-US" sz="2000" dirty="0" smtClean="0"/>
          </a:p>
          <a:p>
            <a:endParaRPr lang="en-US" sz="2000" dirty="0" smtClean="0"/>
          </a:p>
          <a:p>
            <a:r>
              <a:rPr lang="en-US" sz="2000" dirty="0" err="1" smtClean="0"/>
              <a:t>Ranorex</a:t>
            </a:r>
            <a:r>
              <a:rPr lang="en-US" sz="2000" dirty="0" smtClean="0"/>
              <a:t> </a:t>
            </a:r>
            <a:r>
              <a:rPr lang="en-US" sz="2000" dirty="0"/>
              <a:t>does not have a scripting language of its own, instead using standard programming languages such as C# and VB.NET as a base</a:t>
            </a:r>
            <a:r>
              <a:rPr lang="en-US" sz="2000" dirty="0" smtClean="0"/>
              <a:t>.</a:t>
            </a:r>
          </a:p>
          <a:p>
            <a:endParaRPr lang="en-US" sz="2000" dirty="0" smtClean="0"/>
          </a:p>
          <a:p>
            <a:r>
              <a:rPr lang="en-US" sz="2000" dirty="0" smtClean="0"/>
              <a:t>Tool </a:t>
            </a:r>
            <a:r>
              <a:rPr lang="en-US" sz="2000" dirty="0"/>
              <a:t>is easy to learn and has many workarounds</a:t>
            </a:r>
            <a:endParaRPr lang="en-US" sz="2000" dirty="0" smtClean="0"/>
          </a:p>
          <a:p>
            <a:endParaRPr lang="en-US" sz="2000" dirty="0" smtClean="0"/>
          </a:p>
          <a:p>
            <a:r>
              <a:rPr lang="en-US" sz="2000" dirty="0"/>
              <a:t>Use </a:t>
            </a:r>
            <a:r>
              <a:rPr lang="en-US" sz="2000" dirty="0" err="1" smtClean="0"/>
              <a:t>Xpath</a:t>
            </a:r>
            <a:r>
              <a:rPr lang="en-US" sz="2000" dirty="0" smtClean="0"/>
              <a:t> to identify object  but many times </a:t>
            </a:r>
            <a:r>
              <a:rPr lang="en-US" sz="2000" dirty="0"/>
              <a:t>that elements are not identified during runtime</a:t>
            </a:r>
            <a:endParaRPr lang="en-US" sz="2000" dirty="0" smtClean="0"/>
          </a:p>
          <a:p>
            <a:endParaRPr lang="vi-VN" sz="2000" dirty="0" smtClean="0"/>
          </a:p>
          <a:p>
            <a:r>
              <a:rPr lang="vi-VN" sz="2000" dirty="0" smtClean="0"/>
              <a:t>Trusted by 2000+ companies over 60 countries included: Yahoo!, Barclays, Motorola, Tomtom, SAP, Cisco, Philips, Siemens...</a:t>
            </a:r>
            <a:endParaRPr lang="en-US" sz="2000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367373" y="6531771"/>
            <a:ext cx="5575300" cy="332045"/>
          </a:xfrm>
        </p:spPr>
        <p:txBody>
          <a:bodyPr/>
          <a:lstStyle/>
          <a:p>
            <a:r>
              <a:rPr lang="en-US" dirty="0"/>
              <a:t>Automation tools analysis</a:t>
            </a:r>
          </a:p>
        </p:txBody>
      </p:sp>
    </p:spTree>
    <p:extLst>
      <p:ext uri="{BB962C8B-B14F-4D97-AF65-F5344CB8AC3E}">
        <p14:creationId xmlns:p14="http://schemas.microsoft.com/office/powerpoint/2010/main" val="565922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6537960" cy="639762"/>
          </a:xfrm>
        </p:spPr>
        <p:txBody>
          <a:bodyPr/>
          <a:lstStyle/>
          <a:p>
            <a:r>
              <a:rPr lang="en-US" dirty="0" smtClean="0"/>
              <a:t>RANOREX - Screenshots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367373" y="6531771"/>
            <a:ext cx="5575300" cy="332045"/>
          </a:xfrm>
        </p:spPr>
        <p:txBody>
          <a:bodyPr/>
          <a:lstStyle/>
          <a:p>
            <a:r>
              <a:rPr lang="en-US" dirty="0"/>
              <a:t>Automation tools analysis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756660" y="5840382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t">
            <a:normAutofit/>
          </a:bodyPr>
          <a:lstStyle/>
          <a:p>
            <a:pPr algn="l"/>
            <a:r>
              <a:rPr lang="en-US" b="0" i="0" dirty="0" smtClean="0">
                <a:latin typeface="Gill Sans Light"/>
                <a:cs typeface="Gill Sans Light"/>
              </a:rPr>
              <a:t>Main screen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358" y="919480"/>
            <a:ext cx="7776642" cy="4920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63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84027" y="2331161"/>
            <a:ext cx="5574700" cy="537663"/>
          </a:xfrm>
        </p:spPr>
        <p:txBody>
          <a:bodyPr/>
          <a:lstStyle/>
          <a:p>
            <a:r>
              <a:rPr lang="en-US" dirty="0" smtClean="0"/>
              <a:t>QAUTOMATE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367373" y="6531771"/>
            <a:ext cx="5575300" cy="332045"/>
          </a:xfrm>
        </p:spPr>
        <p:txBody>
          <a:bodyPr/>
          <a:lstStyle/>
          <a:p>
            <a:r>
              <a:rPr lang="en-US" dirty="0"/>
              <a:t>Automation tools analysis</a:t>
            </a:r>
          </a:p>
        </p:txBody>
      </p:sp>
    </p:spTree>
    <p:extLst>
      <p:ext uri="{BB962C8B-B14F-4D97-AF65-F5344CB8AC3E}">
        <p14:creationId xmlns:p14="http://schemas.microsoft.com/office/powerpoint/2010/main" val="1621569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QAUTOMATE</a:t>
            </a:r>
            <a:r>
              <a:rPr lang="en-US" dirty="0" smtClean="0"/>
              <a:t> - HOMEPAGE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367373" y="6531771"/>
            <a:ext cx="5575300" cy="332045"/>
          </a:xfrm>
        </p:spPr>
        <p:txBody>
          <a:bodyPr/>
          <a:lstStyle/>
          <a:p>
            <a:r>
              <a:rPr lang="en-US" dirty="0"/>
              <a:t>Automation tools analysis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697823" y="5920740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t">
            <a:normAutofit/>
          </a:bodyPr>
          <a:lstStyle/>
          <a:p>
            <a:r>
              <a:rPr lang="en-US" dirty="0">
                <a:latin typeface="Gill Sans Light"/>
                <a:cs typeface="Gill Sans Light"/>
                <a:hlinkClick r:id="rId2"/>
              </a:rPr>
              <a:t>http://www.qautomate.fi</a:t>
            </a:r>
            <a:r>
              <a:rPr lang="en-US" dirty="0" smtClean="0">
                <a:latin typeface="Gill Sans Light"/>
                <a:cs typeface="Gill Sans Light"/>
                <a:hlinkClick r:id="rId2"/>
              </a:rPr>
              <a:t>/</a:t>
            </a:r>
            <a:r>
              <a:rPr lang="en-US" dirty="0" smtClean="0">
                <a:latin typeface="Gill Sans Light"/>
                <a:cs typeface="Gill Sans Light"/>
              </a:rPr>
              <a:t> </a:t>
            </a:r>
            <a:endParaRPr lang="en-US" b="0" i="0" dirty="0" smtClean="0">
              <a:latin typeface="Gill Sans Light"/>
              <a:cs typeface="Gill Sans Ligh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14524" t="9340" r="14206" b="19637"/>
          <a:stretch/>
        </p:blipFill>
        <p:spPr>
          <a:xfrm>
            <a:off x="457200" y="914400"/>
            <a:ext cx="8343900" cy="4998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855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7372" y="1071419"/>
            <a:ext cx="2271271" cy="4954862"/>
          </a:xfrm>
        </p:spPr>
        <p:txBody>
          <a:bodyPr/>
          <a:lstStyle/>
          <a:p>
            <a:r>
              <a:rPr lang="en-US" sz="2400" dirty="0" smtClean="0"/>
              <a:t>HP UFT</a:t>
            </a:r>
          </a:p>
          <a:p>
            <a:r>
              <a:rPr lang="en-US" sz="2400" dirty="0" smtClean="0"/>
              <a:t>Test Architect</a:t>
            </a:r>
          </a:p>
          <a:p>
            <a:r>
              <a:rPr lang="en-US" sz="2400" dirty="0" smtClean="0"/>
              <a:t>Test Complete</a:t>
            </a:r>
          </a:p>
          <a:p>
            <a:r>
              <a:rPr lang="en-US" sz="2400" dirty="0" err="1" smtClean="0"/>
              <a:t>Rapise</a:t>
            </a:r>
            <a:endParaRPr lang="en-US" sz="2400" dirty="0" smtClean="0"/>
          </a:p>
          <a:p>
            <a:r>
              <a:rPr lang="en-US" sz="2400" dirty="0" err="1" smtClean="0"/>
              <a:t>Telerik</a:t>
            </a:r>
            <a:r>
              <a:rPr lang="en-US" sz="2400" dirty="0" smtClean="0"/>
              <a:t> Test Studio</a:t>
            </a:r>
          </a:p>
          <a:p>
            <a:r>
              <a:rPr lang="en-US" sz="2400" dirty="0" err="1" smtClean="0"/>
              <a:t>Ranorex</a:t>
            </a:r>
            <a:endParaRPr lang="en-US" sz="2400" dirty="0" smtClean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367373" y="6531771"/>
            <a:ext cx="5575300" cy="332045"/>
          </a:xfrm>
        </p:spPr>
        <p:txBody>
          <a:bodyPr/>
          <a:lstStyle/>
          <a:p>
            <a:r>
              <a:rPr lang="en-US" dirty="0"/>
              <a:t>Automation tools analysis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2944934" y="992288"/>
            <a:ext cx="2910279" cy="4954862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b="0" i="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b="0" i="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b="0" i="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err="1" smtClean="0"/>
              <a:t>qAutomate</a:t>
            </a:r>
            <a:endParaRPr lang="en-US" sz="2400" dirty="0" smtClean="0"/>
          </a:p>
          <a:p>
            <a:r>
              <a:rPr lang="en-US" sz="2400" dirty="0" err="1" smtClean="0"/>
              <a:t>SilkTest</a:t>
            </a:r>
            <a:endParaRPr lang="en-US" sz="2400" dirty="0" smtClean="0"/>
          </a:p>
          <a:p>
            <a:r>
              <a:rPr lang="en-US" sz="2400" dirty="0" err="1" smtClean="0"/>
              <a:t>SeeTest</a:t>
            </a:r>
            <a:r>
              <a:rPr lang="en-US" sz="2400" dirty="0" smtClean="0"/>
              <a:t> Automation</a:t>
            </a:r>
          </a:p>
          <a:p>
            <a:r>
              <a:rPr lang="en-US" sz="2400" dirty="0" smtClean="0"/>
              <a:t>Selenium  </a:t>
            </a:r>
            <a:r>
              <a:rPr lang="en-US" sz="2400" dirty="0" err="1" smtClean="0"/>
              <a:t>WebDriver</a:t>
            </a:r>
            <a:endParaRPr lang="en-US" sz="2400" dirty="0" smtClean="0"/>
          </a:p>
          <a:p>
            <a:r>
              <a:rPr lang="en-US" sz="2400" dirty="0" err="1" smtClean="0"/>
              <a:t>CodedUI</a:t>
            </a:r>
            <a:endParaRPr lang="en-US" sz="2400" dirty="0" smtClean="0"/>
          </a:p>
          <a:p>
            <a:r>
              <a:rPr lang="en-US" sz="2400" dirty="0" smtClean="0"/>
              <a:t>Robot Framework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6161504" y="992288"/>
            <a:ext cx="2233246" cy="4954862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b="0" i="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b="0" i="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b="0" i="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err="1" smtClean="0"/>
              <a:t>TestNG</a:t>
            </a:r>
            <a:endParaRPr lang="en-US" sz="2400" dirty="0" smtClean="0"/>
          </a:p>
          <a:p>
            <a:r>
              <a:rPr lang="en-US" sz="2400" dirty="0" smtClean="0"/>
              <a:t>Cucumber</a:t>
            </a:r>
          </a:p>
          <a:p>
            <a:r>
              <a:rPr lang="en-US" sz="2400" dirty="0" err="1" smtClean="0"/>
              <a:t>JUnit</a:t>
            </a:r>
            <a:endParaRPr lang="en-US" sz="2400" dirty="0" smtClean="0"/>
          </a:p>
          <a:p>
            <a:r>
              <a:rPr lang="en-US" sz="2400" dirty="0" err="1" smtClean="0"/>
              <a:t>NUnit</a:t>
            </a:r>
            <a:endParaRPr lang="en-US" sz="2400" dirty="0" smtClean="0"/>
          </a:p>
          <a:p>
            <a:r>
              <a:rPr lang="en-US" sz="2400" dirty="0" err="1" smtClean="0"/>
              <a:t>Watir</a:t>
            </a:r>
            <a:endParaRPr lang="en-US" sz="2400" dirty="0" smtClean="0"/>
          </a:p>
          <a:p>
            <a:r>
              <a:rPr lang="en-US" sz="2400" dirty="0" err="1" smtClean="0"/>
              <a:t>Jubula</a:t>
            </a:r>
            <a:endParaRPr lang="en-US" sz="2400" dirty="0" smtClean="0"/>
          </a:p>
          <a:p>
            <a:r>
              <a:rPr lang="en-US" sz="2400" dirty="0" err="1" smtClean="0"/>
              <a:t>Sahi</a:t>
            </a:r>
            <a:endParaRPr lang="en-US" sz="2400" dirty="0" smtClean="0"/>
          </a:p>
          <a:p>
            <a:r>
              <a:rPr lang="en-US" sz="2400" dirty="0" err="1" smtClean="0"/>
              <a:t>SeLion</a:t>
            </a: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115613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QAUTOMATE</a:t>
            </a:r>
            <a:r>
              <a:rPr lang="en-US" dirty="0" smtClean="0"/>
              <a:t> - 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88837"/>
            <a:ext cx="8229600" cy="4525963"/>
          </a:xfrm>
        </p:spPr>
        <p:txBody>
          <a:bodyPr/>
          <a:lstStyle/>
          <a:p>
            <a:r>
              <a:rPr lang="en-US" sz="2000" dirty="0" smtClean="0"/>
              <a:t>Test </a:t>
            </a:r>
            <a:r>
              <a:rPr lang="en-US" sz="2000" dirty="0"/>
              <a:t>automation framework built on top of leading web and mobile technologies Selenium </a:t>
            </a:r>
            <a:r>
              <a:rPr lang="en-US" sz="2000" dirty="0" err="1"/>
              <a:t>WebDriver</a:t>
            </a:r>
            <a:r>
              <a:rPr lang="en-US" sz="2000" dirty="0"/>
              <a:t> and </a:t>
            </a:r>
            <a:r>
              <a:rPr lang="en-US" sz="2000" dirty="0" err="1"/>
              <a:t>Appium</a:t>
            </a:r>
            <a:r>
              <a:rPr lang="en-US" sz="2000" dirty="0"/>
              <a:t>. </a:t>
            </a:r>
            <a:r>
              <a:rPr lang="en-US" sz="2000" dirty="0" smtClean="0"/>
              <a:t>Model </a:t>
            </a:r>
            <a:r>
              <a:rPr lang="en-US" sz="2000" dirty="0"/>
              <a:t>based testing approach suits web, mobile hybrid and mobile native applications.</a:t>
            </a:r>
            <a:br>
              <a:rPr lang="en-US" sz="2000" dirty="0"/>
            </a:br>
            <a:endParaRPr lang="en-US" sz="2000" dirty="0" smtClean="0"/>
          </a:p>
          <a:p>
            <a:r>
              <a:rPr lang="en-US" sz="2000" dirty="0" smtClean="0"/>
              <a:t>Support </a:t>
            </a:r>
            <a:r>
              <a:rPr lang="en-US" sz="2000" dirty="0"/>
              <a:t>many popular tool for user to </a:t>
            </a:r>
            <a:r>
              <a:rPr lang="en-US" sz="2000" dirty="0" smtClean="0"/>
              <a:t>integrate: Jenkins, JIRA, SVN, GIT, </a:t>
            </a:r>
            <a:r>
              <a:rPr lang="en-US" sz="2000" dirty="0" err="1" smtClean="0"/>
              <a:t>Github</a:t>
            </a:r>
            <a:r>
              <a:rPr lang="en-US" sz="2000" dirty="0" smtClean="0"/>
              <a:t>, Bamboo, </a:t>
            </a:r>
            <a:r>
              <a:rPr lang="en-US" sz="2000" dirty="0" err="1" smtClean="0"/>
              <a:t>TestLink</a:t>
            </a:r>
            <a:endParaRPr lang="en-US" sz="2000" dirty="0" smtClean="0"/>
          </a:p>
          <a:p>
            <a:endParaRPr lang="en-US" sz="2000" dirty="0"/>
          </a:p>
          <a:p>
            <a:r>
              <a:rPr lang="en-US" sz="2000" dirty="0" smtClean="0"/>
              <a:t>Does </a:t>
            </a:r>
            <a:r>
              <a:rPr lang="en-US" sz="2000" dirty="0" smtClean="0"/>
              <a:t>neither </a:t>
            </a:r>
            <a:r>
              <a:rPr lang="en-US" sz="2000" dirty="0"/>
              <a:t>support for </a:t>
            </a:r>
            <a:r>
              <a:rPr lang="en-US" sz="2000" dirty="0" err="1" smtClean="0"/>
              <a:t>tesing</a:t>
            </a:r>
            <a:r>
              <a:rPr lang="en-US" sz="2000" dirty="0" smtClean="0"/>
              <a:t> desktop </a:t>
            </a:r>
            <a:r>
              <a:rPr lang="en-US" sz="2000" dirty="0"/>
              <a:t>application </a:t>
            </a:r>
            <a:r>
              <a:rPr lang="en-US" sz="2000" dirty="0" smtClean="0"/>
              <a:t>nor </a:t>
            </a:r>
            <a:r>
              <a:rPr lang="en-US" sz="2000" dirty="0" err="1" smtClean="0"/>
              <a:t>iOS</a:t>
            </a:r>
            <a:r>
              <a:rPr lang="en-US" sz="2000" dirty="0" smtClean="0"/>
              <a:t> </a:t>
            </a:r>
            <a:r>
              <a:rPr lang="en-US" sz="2000" dirty="0"/>
              <a:t>devices, </a:t>
            </a:r>
            <a:r>
              <a:rPr lang="en-US" sz="2000" dirty="0" smtClean="0"/>
              <a:t>nor </a:t>
            </a:r>
            <a:r>
              <a:rPr lang="en-US" sz="2000" dirty="0"/>
              <a:t>windows phone devices.</a:t>
            </a:r>
          </a:p>
          <a:p>
            <a:pPr marL="0" indent="0">
              <a:buNone/>
            </a:pPr>
            <a:endParaRPr lang="en-US" sz="2000" dirty="0"/>
          </a:p>
          <a:p>
            <a:r>
              <a:rPr lang="en-US" sz="2000" dirty="0" smtClean="0"/>
              <a:t>Can </a:t>
            </a:r>
            <a:r>
              <a:rPr lang="en-US" sz="2000" dirty="0"/>
              <a:t>monitor the end-user experience. Get statistics of end-user and resource load times 24/7 and gain a realistic understanding of how your customers experience your applications</a:t>
            </a:r>
            <a:r>
              <a:rPr lang="en-US" sz="2000" dirty="0" smtClean="0"/>
              <a:t>.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367373" y="6531771"/>
            <a:ext cx="5575300" cy="332045"/>
          </a:xfrm>
        </p:spPr>
        <p:txBody>
          <a:bodyPr/>
          <a:lstStyle/>
          <a:p>
            <a:r>
              <a:rPr lang="en-US" dirty="0"/>
              <a:t>Automation tools analysis</a:t>
            </a:r>
          </a:p>
        </p:txBody>
      </p:sp>
    </p:spTree>
    <p:extLst>
      <p:ext uri="{BB962C8B-B14F-4D97-AF65-F5344CB8AC3E}">
        <p14:creationId xmlns:p14="http://schemas.microsoft.com/office/powerpoint/2010/main" val="2564660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6537960" cy="639762"/>
          </a:xfrm>
        </p:spPr>
        <p:txBody>
          <a:bodyPr/>
          <a:lstStyle/>
          <a:p>
            <a:r>
              <a:rPr lang="en-US" dirty="0"/>
              <a:t>QAUTOMATE</a:t>
            </a:r>
            <a:r>
              <a:rPr lang="en-US" dirty="0" smtClean="0"/>
              <a:t> - Screenshots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367373" y="6531771"/>
            <a:ext cx="5575300" cy="332045"/>
          </a:xfrm>
        </p:spPr>
        <p:txBody>
          <a:bodyPr/>
          <a:lstStyle/>
          <a:p>
            <a:r>
              <a:rPr lang="en-US" dirty="0"/>
              <a:t>Automation tools analysis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756660" y="5669280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t">
            <a:normAutofit/>
          </a:bodyPr>
          <a:lstStyle/>
          <a:p>
            <a:pPr algn="l"/>
            <a:r>
              <a:rPr lang="en-US" b="0" i="0" dirty="0" smtClean="0">
                <a:latin typeface="Gill Sans Light"/>
                <a:cs typeface="Gill Sans Light"/>
              </a:rPr>
              <a:t>Main screen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48" b="1731"/>
          <a:stretch/>
        </p:blipFill>
        <p:spPr>
          <a:xfrm>
            <a:off x="755386" y="1033152"/>
            <a:ext cx="7831348" cy="463612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962656" y="5900928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t">
            <a:normAutofit/>
          </a:bodyPr>
          <a:lstStyle/>
          <a:p>
            <a:pPr algn="l"/>
            <a:endParaRPr lang="en-US" b="0" i="0" dirty="0" smtClean="0">
              <a:solidFill>
                <a:schemeClr val="bg1"/>
              </a:solidFill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782133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84027" y="2331161"/>
            <a:ext cx="5574700" cy="537663"/>
          </a:xfrm>
        </p:spPr>
        <p:txBody>
          <a:bodyPr/>
          <a:lstStyle/>
          <a:p>
            <a:r>
              <a:rPr lang="en-US" dirty="0" smtClean="0"/>
              <a:t>SILKTEST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367373" y="6531771"/>
            <a:ext cx="5575300" cy="332045"/>
          </a:xfrm>
        </p:spPr>
        <p:txBody>
          <a:bodyPr/>
          <a:lstStyle/>
          <a:p>
            <a:r>
              <a:rPr lang="en-US" dirty="0"/>
              <a:t>Automation tools analysis</a:t>
            </a:r>
          </a:p>
        </p:txBody>
      </p:sp>
    </p:spTree>
    <p:extLst>
      <p:ext uri="{BB962C8B-B14F-4D97-AF65-F5344CB8AC3E}">
        <p14:creationId xmlns:p14="http://schemas.microsoft.com/office/powerpoint/2010/main" val="1872371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SILKTEST - HOMEPAGE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367373" y="6531771"/>
            <a:ext cx="5575300" cy="332045"/>
          </a:xfrm>
        </p:spPr>
        <p:txBody>
          <a:bodyPr/>
          <a:lstStyle/>
          <a:p>
            <a:r>
              <a:rPr lang="en-US" dirty="0"/>
              <a:t>Automation tools analysis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7200" y="5920740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t">
            <a:normAutofit/>
          </a:bodyPr>
          <a:lstStyle/>
          <a:p>
            <a:r>
              <a:rPr lang="en-US" dirty="0">
                <a:latin typeface="Gill Sans Light"/>
                <a:cs typeface="Gill Sans Light"/>
                <a:hlinkClick r:id="rId2"/>
              </a:rPr>
              <a:t>http://</a:t>
            </a:r>
            <a:r>
              <a:rPr lang="en-US" dirty="0" smtClean="0">
                <a:latin typeface="Gill Sans Light"/>
                <a:cs typeface="Gill Sans Light"/>
                <a:hlinkClick r:id="rId2"/>
              </a:rPr>
              <a:t>www.borland.com/Products/Software-Testing/Automated-Testing/Silk-Test</a:t>
            </a:r>
            <a:r>
              <a:rPr lang="en-US" dirty="0" smtClean="0">
                <a:latin typeface="Gill Sans Light"/>
                <a:cs typeface="Gill Sans Light"/>
              </a:rPr>
              <a:t> </a:t>
            </a:r>
            <a:endParaRPr lang="en-US" b="0" i="0" dirty="0" smtClean="0">
              <a:latin typeface="Gill Sans Light"/>
              <a:cs typeface="Gill Sans Ligh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27301" t="6699" r="28413" b="43004"/>
          <a:stretch/>
        </p:blipFill>
        <p:spPr>
          <a:xfrm>
            <a:off x="939800" y="914400"/>
            <a:ext cx="7086600" cy="4838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299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SILKTEST - 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88837"/>
            <a:ext cx="8229600" cy="5121958"/>
          </a:xfrm>
        </p:spPr>
        <p:txBody>
          <a:bodyPr/>
          <a:lstStyle/>
          <a:p>
            <a:r>
              <a:rPr lang="en-US" sz="2000" dirty="0"/>
              <a:t>Robust and portable test automation for web, native, and enterprise software applications.</a:t>
            </a:r>
          </a:p>
          <a:p>
            <a:endParaRPr lang="en-US" sz="2000" dirty="0"/>
          </a:p>
          <a:p>
            <a:r>
              <a:rPr lang="en-US" sz="2000" dirty="0"/>
              <a:t>Silk Test's portability enables users to test applications more effectively with lower complexity and </a:t>
            </a:r>
            <a:r>
              <a:rPr lang="en-US" sz="2000" dirty="0" smtClean="0"/>
              <a:t>cost.</a:t>
            </a:r>
          </a:p>
          <a:p>
            <a:endParaRPr lang="en-US" sz="2000" dirty="0" smtClean="0"/>
          </a:p>
          <a:p>
            <a:r>
              <a:rPr lang="en-US" sz="2000" dirty="0" smtClean="0"/>
              <a:t>Supports AJAX/Flex/Web </a:t>
            </a:r>
            <a:r>
              <a:rPr lang="en-US" sz="2000" dirty="0"/>
              <a:t>2.0, Java, .NET</a:t>
            </a:r>
            <a:r>
              <a:rPr lang="en-US" sz="2000" dirty="0" smtClean="0"/>
              <a:t>, client/server </a:t>
            </a:r>
            <a:r>
              <a:rPr lang="en-US" sz="2000" dirty="0"/>
              <a:t>system.</a:t>
            </a:r>
          </a:p>
          <a:p>
            <a:endParaRPr lang="en-US" sz="2000" dirty="0"/>
          </a:p>
          <a:p>
            <a:r>
              <a:rPr lang="en-US" sz="2000" dirty="0" smtClean="0"/>
              <a:t>Limit in </a:t>
            </a:r>
            <a:r>
              <a:rPr lang="en-US" sz="2000" dirty="0"/>
              <a:t>supporting only Windows applications and only through Internet Explorer and Mozilla browsers on </a:t>
            </a:r>
            <a:r>
              <a:rPr lang="en-US" sz="2000" dirty="0" smtClean="0"/>
              <a:t>Windows.</a:t>
            </a:r>
          </a:p>
          <a:p>
            <a:endParaRPr lang="en-US" sz="2000" dirty="0"/>
          </a:p>
          <a:p>
            <a:r>
              <a:rPr lang="vi-VN" sz="2000" dirty="0" smtClean="0"/>
              <a:t>Trusted by: </a:t>
            </a:r>
            <a:r>
              <a:rPr lang="en-US" sz="2000" dirty="0"/>
              <a:t>AAA Life Insurance </a:t>
            </a:r>
            <a:r>
              <a:rPr lang="en-US" sz="2000" dirty="0" smtClean="0"/>
              <a:t>Company, </a:t>
            </a:r>
            <a:r>
              <a:rPr lang="en-US" sz="2000" dirty="0"/>
              <a:t>USA </a:t>
            </a:r>
            <a:r>
              <a:rPr lang="en-US" sz="2000" dirty="0" smtClean="0"/>
              <a:t>Technologies, </a:t>
            </a:r>
            <a:r>
              <a:rPr lang="vi-VN" sz="2000" dirty="0" smtClean="0"/>
              <a:t>HUK-COBURG, Sogeti, YMOR, Wisconsin, </a:t>
            </a:r>
            <a:r>
              <a:rPr lang="en-US" sz="2000" dirty="0" err="1" smtClean="0"/>
              <a:t>Synergex</a:t>
            </a:r>
            <a:r>
              <a:rPr lang="en-US" sz="2000" dirty="0" smtClean="0"/>
              <a:t>, </a:t>
            </a:r>
            <a:r>
              <a:rPr lang="en-US" sz="2000" dirty="0" err="1" smtClean="0"/>
              <a:t>Telefónica</a:t>
            </a:r>
            <a:r>
              <a:rPr lang="en-US" sz="2000" dirty="0" smtClean="0"/>
              <a:t>, </a:t>
            </a:r>
            <a:r>
              <a:rPr lang="en-US" sz="2000" dirty="0" err="1" smtClean="0"/>
              <a:t>ReadyTalk</a:t>
            </a:r>
            <a:r>
              <a:rPr lang="en-US" sz="2000" dirty="0" smtClean="0"/>
              <a:t>, </a:t>
            </a:r>
            <a:r>
              <a:rPr lang="en-US" sz="2000" dirty="0" err="1"/>
              <a:t>Raiffeisen</a:t>
            </a:r>
            <a:r>
              <a:rPr lang="en-US" sz="2000" dirty="0"/>
              <a:t> </a:t>
            </a:r>
            <a:r>
              <a:rPr lang="en-US" sz="2000" dirty="0" smtClean="0"/>
              <a:t>Bank, </a:t>
            </a:r>
            <a:r>
              <a:rPr lang="en-US" sz="2000" dirty="0"/>
              <a:t>Quality </a:t>
            </a:r>
            <a:r>
              <a:rPr lang="en-US" sz="2000" dirty="0" smtClean="0"/>
              <a:t>Kiosk</a:t>
            </a:r>
            <a:r>
              <a:rPr lang="is-IS" sz="2000" dirty="0" smtClean="0"/>
              <a:t>…</a:t>
            </a:r>
            <a:endParaRPr lang="en-US" sz="2000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367373" y="6531771"/>
            <a:ext cx="5575300" cy="332045"/>
          </a:xfrm>
        </p:spPr>
        <p:txBody>
          <a:bodyPr/>
          <a:lstStyle/>
          <a:p>
            <a:r>
              <a:rPr lang="en-US" dirty="0"/>
              <a:t>Automation tools analysis</a:t>
            </a:r>
          </a:p>
        </p:txBody>
      </p:sp>
    </p:spTree>
    <p:extLst>
      <p:ext uri="{BB962C8B-B14F-4D97-AF65-F5344CB8AC3E}">
        <p14:creationId xmlns:p14="http://schemas.microsoft.com/office/powerpoint/2010/main" val="469438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6537960" cy="639762"/>
          </a:xfrm>
        </p:spPr>
        <p:txBody>
          <a:bodyPr/>
          <a:lstStyle/>
          <a:p>
            <a:r>
              <a:rPr lang="en-US" dirty="0" smtClean="0"/>
              <a:t>SILKTEST - Screenshots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367373" y="6531771"/>
            <a:ext cx="5575300" cy="332045"/>
          </a:xfrm>
        </p:spPr>
        <p:txBody>
          <a:bodyPr/>
          <a:lstStyle/>
          <a:p>
            <a:r>
              <a:rPr lang="en-US" dirty="0"/>
              <a:t>Automation tools analysis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756660" y="5669280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t">
            <a:normAutofit/>
          </a:bodyPr>
          <a:lstStyle/>
          <a:p>
            <a:pPr algn="l"/>
            <a:r>
              <a:rPr lang="en-US" b="0" i="0" dirty="0" smtClean="0">
                <a:latin typeface="Gill Sans Light"/>
                <a:cs typeface="Gill Sans Light"/>
              </a:rPr>
              <a:t>Main screen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69340"/>
            <a:ext cx="8206154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421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84027" y="2331161"/>
            <a:ext cx="5574700" cy="537663"/>
          </a:xfrm>
        </p:spPr>
        <p:txBody>
          <a:bodyPr/>
          <a:lstStyle/>
          <a:p>
            <a:r>
              <a:rPr lang="en-US" dirty="0" smtClean="0"/>
              <a:t>SEETEST AUTOMATION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367373" y="6531771"/>
            <a:ext cx="5575300" cy="332045"/>
          </a:xfrm>
        </p:spPr>
        <p:txBody>
          <a:bodyPr/>
          <a:lstStyle/>
          <a:p>
            <a:r>
              <a:rPr lang="en-US" dirty="0"/>
              <a:t>Automation tools analysis</a:t>
            </a:r>
          </a:p>
        </p:txBody>
      </p:sp>
    </p:spTree>
    <p:extLst>
      <p:ext uri="{BB962C8B-B14F-4D97-AF65-F5344CB8AC3E}">
        <p14:creationId xmlns:p14="http://schemas.microsoft.com/office/powerpoint/2010/main" val="1997145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6184" y="274637"/>
            <a:ext cx="6393180" cy="639762"/>
          </a:xfrm>
        </p:spPr>
        <p:txBody>
          <a:bodyPr/>
          <a:lstStyle/>
          <a:p>
            <a:r>
              <a:rPr lang="en-US" dirty="0" smtClean="0"/>
              <a:t>SEETEST AUTOMATION - HOMEPAGE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367373" y="6531771"/>
            <a:ext cx="5575300" cy="332045"/>
          </a:xfrm>
        </p:spPr>
        <p:txBody>
          <a:bodyPr/>
          <a:lstStyle/>
          <a:p>
            <a:r>
              <a:rPr lang="en-US" dirty="0"/>
              <a:t>Automation tools analysis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697823" y="5920740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t">
            <a:normAutofit/>
          </a:bodyPr>
          <a:lstStyle/>
          <a:p>
            <a:r>
              <a:rPr lang="en-US" dirty="0">
                <a:latin typeface="Gill Sans Light"/>
                <a:cs typeface="Gill Sans Light"/>
                <a:hlinkClick r:id="rId2"/>
              </a:rPr>
              <a:t>https://experitest.com/automation</a:t>
            </a:r>
            <a:r>
              <a:rPr lang="en-US" dirty="0" smtClean="0">
                <a:latin typeface="Gill Sans Light"/>
                <a:cs typeface="Gill Sans Light"/>
                <a:hlinkClick r:id="rId2"/>
              </a:rPr>
              <a:t>/</a:t>
            </a:r>
            <a:r>
              <a:rPr lang="en-US" dirty="0" smtClean="0">
                <a:latin typeface="Gill Sans Light"/>
                <a:cs typeface="Gill Sans Light"/>
              </a:rPr>
              <a:t> </a:t>
            </a:r>
            <a:endParaRPr lang="en-US" b="0" i="0" dirty="0" smtClean="0">
              <a:latin typeface="Gill Sans Light"/>
              <a:cs typeface="Gill Sans Ligh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23492" t="9736" r="26825" b="40099"/>
          <a:stretch/>
        </p:blipFill>
        <p:spPr>
          <a:xfrm>
            <a:off x="457200" y="1004569"/>
            <a:ext cx="7950200" cy="4826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448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808" y="264233"/>
            <a:ext cx="7130562" cy="639762"/>
          </a:xfrm>
        </p:spPr>
        <p:txBody>
          <a:bodyPr/>
          <a:lstStyle/>
          <a:p>
            <a:r>
              <a:rPr lang="en-US" dirty="0" smtClean="0"/>
              <a:t>SEETEST AUTOMATION - 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003596"/>
            <a:ext cx="8389917" cy="5442934"/>
          </a:xfrm>
        </p:spPr>
        <p:txBody>
          <a:bodyPr/>
          <a:lstStyle/>
          <a:p>
            <a:r>
              <a:rPr lang="en-US" sz="2000" dirty="0" smtClean="0"/>
              <a:t>Uses </a:t>
            </a:r>
            <a:r>
              <a:rPr lang="en-US" sz="2000" dirty="0"/>
              <a:t>a simple plug, record and play mechanism. It is easy to connect via USB, </a:t>
            </a:r>
            <a:r>
              <a:rPr lang="en-US" sz="2000" dirty="0" err="1"/>
              <a:t>WiFi</a:t>
            </a:r>
            <a:r>
              <a:rPr lang="en-US" sz="2000" dirty="0"/>
              <a:t> or an internal cloud. </a:t>
            </a:r>
            <a:r>
              <a:rPr lang="en-US" sz="2000" dirty="0" smtClean="0"/>
              <a:t>No need to code </a:t>
            </a:r>
            <a:r>
              <a:rPr lang="en-US" sz="2000" dirty="0"/>
              <a:t>writing due to the recording of actions performed and all functions and gestures are supported</a:t>
            </a:r>
            <a:r>
              <a:rPr lang="en-US" sz="2000" dirty="0" smtClean="0"/>
              <a:t>.</a:t>
            </a:r>
          </a:p>
          <a:p>
            <a:endParaRPr lang="en-US" sz="2000" dirty="0" smtClean="0"/>
          </a:p>
          <a:p>
            <a:r>
              <a:rPr lang="en-US" sz="2000" dirty="0" smtClean="0"/>
              <a:t>Same </a:t>
            </a:r>
            <a:r>
              <a:rPr lang="en-US" sz="2000" dirty="0"/>
              <a:t>test runs on different devices (e.g. android test runs on </a:t>
            </a:r>
            <a:r>
              <a:rPr lang="en-US" sz="2000" dirty="0" smtClean="0"/>
              <a:t>iOS). Support </a:t>
            </a:r>
            <a:r>
              <a:rPr lang="en-US" sz="2000" dirty="0"/>
              <a:t>for responsive website and UI testing</a:t>
            </a:r>
          </a:p>
          <a:p>
            <a:endParaRPr lang="en-US" sz="2000" dirty="0"/>
          </a:p>
          <a:p>
            <a:r>
              <a:rPr lang="en-US" sz="2000" dirty="0"/>
              <a:t>C</a:t>
            </a:r>
            <a:r>
              <a:rPr lang="en-US" sz="2000" dirty="0" smtClean="0"/>
              <a:t>annot </a:t>
            </a:r>
            <a:r>
              <a:rPr lang="en-US" sz="2000" dirty="0"/>
              <a:t>run multiple browser</a:t>
            </a:r>
          </a:p>
          <a:p>
            <a:endParaRPr lang="vi-VN" sz="2000" dirty="0" smtClean="0"/>
          </a:p>
          <a:p>
            <a:r>
              <a:rPr lang="vi-VN" sz="2000" dirty="0" smtClean="0"/>
              <a:t>Trusted by 1000+ enterprise in</a:t>
            </a:r>
            <a:r>
              <a:rPr lang="en-US" sz="2000" dirty="0" smtClean="0"/>
              <a:t>: Bank (currently 7/10 largest banks around the world), Healthcare, Communications…</a:t>
            </a:r>
            <a:endParaRPr lang="en-US" sz="2000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367373" y="6531771"/>
            <a:ext cx="5575300" cy="332045"/>
          </a:xfrm>
        </p:spPr>
        <p:txBody>
          <a:bodyPr/>
          <a:lstStyle/>
          <a:p>
            <a:r>
              <a:rPr lang="en-US" dirty="0"/>
              <a:t>Automation tools analysis</a:t>
            </a:r>
          </a:p>
        </p:txBody>
      </p:sp>
    </p:spTree>
    <p:extLst>
      <p:ext uri="{BB962C8B-B14F-4D97-AF65-F5344CB8AC3E}">
        <p14:creationId xmlns:p14="http://schemas.microsoft.com/office/powerpoint/2010/main" val="4007324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1353" y="233308"/>
            <a:ext cx="6797040" cy="639762"/>
          </a:xfrm>
        </p:spPr>
        <p:txBody>
          <a:bodyPr/>
          <a:lstStyle/>
          <a:p>
            <a:r>
              <a:rPr lang="en-US" dirty="0" smtClean="0"/>
              <a:t>SEETEST AUTOMATION - Screenshots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367373" y="6531771"/>
            <a:ext cx="5575300" cy="332045"/>
          </a:xfrm>
        </p:spPr>
        <p:txBody>
          <a:bodyPr/>
          <a:lstStyle/>
          <a:p>
            <a:r>
              <a:rPr lang="en-US" dirty="0"/>
              <a:t>Automation tools analysis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756660" y="5669280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t">
            <a:normAutofit/>
          </a:bodyPr>
          <a:lstStyle/>
          <a:p>
            <a:pPr algn="l"/>
            <a:r>
              <a:rPr lang="en-US" b="0" i="0" dirty="0" smtClean="0">
                <a:latin typeface="Gill Sans Light"/>
                <a:cs typeface="Gill Sans Light"/>
              </a:rPr>
              <a:t>Main screen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199" y="1054468"/>
            <a:ext cx="8261065" cy="4474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181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84027" y="2331161"/>
            <a:ext cx="5574700" cy="537663"/>
          </a:xfrm>
        </p:spPr>
        <p:txBody>
          <a:bodyPr/>
          <a:lstStyle/>
          <a:p>
            <a:r>
              <a:rPr lang="en-US" dirty="0" smtClean="0"/>
              <a:t>HP UFT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367373" y="6531771"/>
            <a:ext cx="5575300" cy="332045"/>
          </a:xfrm>
        </p:spPr>
        <p:txBody>
          <a:bodyPr/>
          <a:lstStyle/>
          <a:p>
            <a:r>
              <a:rPr lang="en-US" dirty="0"/>
              <a:t>Automation tools analysis</a:t>
            </a:r>
          </a:p>
        </p:txBody>
      </p:sp>
    </p:spTree>
    <p:extLst>
      <p:ext uri="{BB962C8B-B14F-4D97-AF65-F5344CB8AC3E}">
        <p14:creationId xmlns:p14="http://schemas.microsoft.com/office/powerpoint/2010/main" val="298625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84027" y="2331161"/>
            <a:ext cx="5574700" cy="537663"/>
          </a:xfrm>
        </p:spPr>
        <p:txBody>
          <a:bodyPr/>
          <a:lstStyle/>
          <a:p>
            <a:r>
              <a:rPr lang="en-US" dirty="0" smtClean="0"/>
              <a:t>SELENIUM WEBDRIVER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367373" y="6531771"/>
            <a:ext cx="5575300" cy="332045"/>
          </a:xfrm>
        </p:spPr>
        <p:txBody>
          <a:bodyPr/>
          <a:lstStyle/>
          <a:p>
            <a:r>
              <a:rPr lang="en-US" dirty="0"/>
              <a:t>Automation tools analysis</a:t>
            </a:r>
          </a:p>
        </p:txBody>
      </p:sp>
    </p:spTree>
    <p:extLst>
      <p:ext uri="{BB962C8B-B14F-4D97-AF65-F5344CB8AC3E}">
        <p14:creationId xmlns:p14="http://schemas.microsoft.com/office/powerpoint/2010/main" val="3122180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6393180" cy="639762"/>
          </a:xfrm>
        </p:spPr>
        <p:txBody>
          <a:bodyPr/>
          <a:lstStyle/>
          <a:p>
            <a:r>
              <a:rPr lang="en-US" dirty="0"/>
              <a:t>SELENIUM WEBDRIVER </a:t>
            </a:r>
            <a:r>
              <a:rPr lang="en-US" dirty="0" smtClean="0"/>
              <a:t>- HOMEPAGE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367373" y="6531771"/>
            <a:ext cx="5575300" cy="332045"/>
          </a:xfrm>
        </p:spPr>
        <p:txBody>
          <a:bodyPr/>
          <a:lstStyle/>
          <a:p>
            <a:r>
              <a:rPr lang="en-US" dirty="0"/>
              <a:t>Automation tools analysis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697823" y="5920740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t">
            <a:normAutofit/>
          </a:bodyPr>
          <a:lstStyle/>
          <a:p>
            <a:r>
              <a:rPr lang="en-US" dirty="0">
                <a:latin typeface="Gill Sans Light"/>
                <a:cs typeface="Gill Sans Light"/>
                <a:hlinkClick r:id="rId2"/>
              </a:rPr>
              <a:t>http://www.seleniumhq.org</a:t>
            </a:r>
            <a:r>
              <a:rPr lang="en-US" dirty="0" smtClean="0">
                <a:latin typeface="Gill Sans Light"/>
                <a:cs typeface="Gill Sans Light"/>
                <a:hlinkClick r:id="rId2"/>
              </a:rPr>
              <a:t>/</a:t>
            </a:r>
            <a:r>
              <a:rPr lang="en-US" dirty="0" smtClean="0">
                <a:latin typeface="Gill Sans Light"/>
                <a:cs typeface="Gill Sans Light"/>
              </a:rPr>
              <a:t> </a:t>
            </a:r>
            <a:endParaRPr lang="en-US" b="0" i="0" dirty="0" smtClean="0">
              <a:latin typeface="Gill Sans Light"/>
              <a:cs typeface="Gill Sans Ligh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22222" t="7623" r="23254" b="46734"/>
          <a:stretch/>
        </p:blipFill>
        <p:spPr>
          <a:xfrm>
            <a:off x="127000" y="1117600"/>
            <a:ext cx="8724900" cy="4495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516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3768" y="274638"/>
            <a:ext cx="7236069" cy="639762"/>
          </a:xfrm>
        </p:spPr>
        <p:txBody>
          <a:bodyPr/>
          <a:lstStyle/>
          <a:p>
            <a:r>
              <a:rPr lang="en-US" dirty="0"/>
              <a:t>SELENIUM WEBDRIVER</a:t>
            </a:r>
            <a:r>
              <a:rPr lang="en-US" dirty="0" smtClean="0"/>
              <a:t> - 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88837"/>
            <a:ext cx="8229600" cy="4525963"/>
          </a:xfrm>
        </p:spPr>
        <p:txBody>
          <a:bodyPr/>
          <a:lstStyle/>
          <a:p>
            <a:r>
              <a:rPr lang="en-US" sz="2000" dirty="0"/>
              <a:t>Selenium is a portable software testing framework for web applications</a:t>
            </a:r>
            <a:endParaRPr lang="en-US" sz="2000" dirty="0" smtClean="0"/>
          </a:p>
          <a:p>
            <a:endParaRPr lang="en-US" sz="2000" dirty="0" smtClean="0"/>
          </a:p>
          <a:p>
            <a:r>
              <a:rPr lang="en-US" sz="2000" dirty="0" smtClean="0"/>
              <a:t>It </a:t>
            </a:r>
            <a:r>
              <a:rPr lang="en-US" sz="2000" dirty="0"/>
              <a:t>provides a test domain-specific language (</a:t>
            </a:r>
            <a:r>
              <a:rPr lang="en-US" sz="2000" dirty="0" err="1"/>
              <a:t>Selenese</a:t>
            </a:r>
            <a:r>
              <a:rPr lang="en-US" sz="2000" dirty="0" smtClean="0"/>
              <a:t>) to write. </a:t>
            </a:r>
          </a:p>
          <a:p>
            <a:endParaRPr lang="en-US" sz="2000" dirty="0"/>
          </a:p>
          <a:p>
            <a:r>
              <a:rPr lang="en-US" sz="2000" dirty="0" smtClean="0"/>
              <a:t>The </a:t>
            </a:r>
            <a:r>
              <a:rPr lang="en-US" sz="2000" dirty="0"/>
              <a:t>tests can then be run against most modern web browsers. Selenium deploys on Windows, Linux, and Macintosh platforms. </a:t>
            </a:r>
            <a:endParaRPr lang="en-US" sz="2000" dirty="0" smtClean="0"/>
          </a:p>
          <a:p>
            <a:endParaRPr lang="en-US" sz="2000" dirty="0"/>
          </a:p>
          <a:p>
            <a:r>
              <a:rPr lang="en-US" sz="2000" dirty="0" smtClean="0"/>
              <a:t>Just </a:t>
            </a:r>
            <a:r>
              <a:rPr lang="en-US" sz="2000" dirty="0"/>
              <a:t>for automating browser testing only. Tests are challenging to scale and maintain for large-scale projects.</a:t>
            </a:r>
          </a:p>
          <a:p>
            <a:endParaRPr lang="en-US" sz="2000" dirty="0" smtClean="0"/>
          </a:p>
          <a:p>
            <a:r>
              <a:rPr lang="en-US" sz="2000" dirty="0" smtClean="0"/>
              <a:t>Selenium </a:t>
            </a:r>
            <a:r>
              <a:rPr lang="en-US" sz="2000" dirty="0"/>
              <a:t>has the support of some of the largest browser vendors who have </a:t>
            </a:r>
            <a:r>
              <a:rPr lang="en-US" sz="2000" dirty="0" smtClean="0"/>
              <a:t>taken </a:t>
            </a:r>
            <a:r>
              <a:rPr lang="en-US" sz="2000" dirty="0"/>
              <a:t>steps to make Selenium a native part of their browser. It is also the core technology in countless other browser automation tools, APIs and frameworks.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367373" y="6531771"/>
            <a:ext cx="5575300" cy="332045"/>
          </a:xfrm>
        </p:spPr>
        <p:txBody>
          <a:bodyPr/>
          <a:lstStyle/>
          <a:p>
            <a:r>
              <a:rPr lang="en-US" dirty="0"/>
              <a:t>Automation tools analysis</a:t>
            </a:r>
          </a:p>
        </p:txBody>
      </p:sp>
    </p:spTree>
    <p:extLst>
      <p:ext uri="{BB962C8B-B14F-4D97-AF65-F5344CB8AC3E}">
        <p14:creationId xmlns:p14="http://schemas.microsoft.com/office/powerpoint/2010/main" val="3268436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6873240" cy="639762"/>
          </a:xfrm>
        </p:spPr>
        <p:txBody>
          <a:bodyPr/>
          <a:lstStyle/>
          <a:p>
            <a:r>
              <a:rPr lang="en-US" dirty="0"/>
              <a:t>SELENIUM WEBDRIVER</a:t>
            </a:r>
            <a:r>
              <a:rPr lang="en-US" dirty="0" smtClean="0"/>
              <a:t> - IDE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367373" y="6531771"/>
            <a:ext cx="5575300" cy="332045"/>
          </a:xfrm>
        </p:spPr>
        <p:txBody>
          <a:bodyPr/>
          <a:lstStyle/>
          <a:p>
            <a:r>
              <a:rPr lang="en-US" dirty="0"/>
              <a:t>Automation tools analysis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527935" y="5472812"/>
            <a:ext cx="4130040" cy="914400"/>
          </a:xfrm>
          <a:prstGeom prst="rect">
            <a:avLst/>
          </a:prstGeom>
        </p:spPr>
        <p:txBody>
          <a:bodyPr vert="horz" wrap="none" lIns="91440" tIns="45720" rIns="91440" bIns="45720" rtlCol="0" anchor="t">
            <a:normAutofit/>
          </a:bodyPr>
          <a:lstStyle/>
          <a:p>
            <a:pPr algn="l"/>
            <a:r>
              <a:rPr lang="en-US" b="0" i="0" dirty="0" smtClean="0">
                <a:latin typeface="Gill Sans Light"/>
                <a:cs typeface="Gill Sans Light"/>
              </a:rPr>
              <a:t>Famous IDEs that Selenium run 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422400" y="1089025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t">
            <a:normAutofit/>
          </a:bodyPr>
          <a:lstStyle/>
          <a:p>
            <a:pPr algn="l"/>
            <a:endParaRPr lang="en-US" b="0" i="0" dirty="0" smtClean="0">
              <a:solidFill>
                <a:schemeClr val="bg1"/>
              </a:solidFill>
              <a:latin typeface="Gill Sans Light"/>
              <a:cs typeface="Gill Sans Light"/>
            </a:endParaRPr>
          </a:p>
        </p:txBody>
      </p:sp>
      <p:pic>
        <p:nvPicPr>
          <p:cNvPr id="3074" name="Picture 2" descr="http://www.file-extensions.org/imgs/company-logo/2090/eclipse-foundati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63" y="1142789"/>
            <a:ext cx="3078797" cy="1639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bestplugins.com/wp-content/uploads/2014/11/Netbeans.jp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38588" y1="64412" x2="38471" y2="62059"/>
                        <a14:foregroundMark x1="38471" y1="32941" x2="38471" y2="32941"/>
                        <a14:foregroundMark x1="40941" y1="33529" x2="40941" y2="33529"/>
                        <a14:foregroundMark x1="42941" y1="64412" x2="42941" y2="64412"/>
                        <a14:foregroundMark x1="44471" y1="64412" x2="44471" y2="64412"/>
                        <a14:foregroundMark x1="43882" y1="32059" x2="43882" y2="32059"/>
                        <a14:foregroundMark x1="51176" y1="51176" x2="51176" y2="51176"/>
                        <a14:foregroundMark x1="50588" y1="40294" x2="50588" y2="40294"/>
                        <a14:foregroundMark x1="48471" y1="37941" x2="48471" y2="37941"/>
                        <a14:foregroundMark x1="47176" y1="41176" x2="47176" y2="41176"/>
                        <a14:foregroundMark x1="46824" y1="51176" x2="46824" y2="51176"/>
                        <a14:foregroundMark x1="47529" y1="60588" x2="47529" y2="60588"/>
                        <a14:foregroundMark x1="48941" y1="64412" x2="48941" y2="64412"/>
                        <a14:foregroundMark x1="51176" y1="60588" x2="51176" y2="60588"/>
                        <a14:foregroundMark x1="38824" y1="43824" x2="38824" y2="43824"/>
                        <a14:foregroundMark x1="38588" y1="51471" x2="38588" y2="51471"/>
                        <a14:foregroundMark x1="41765" y1="50588" x2="41765" y2="50588"/>
                        <a14:foregroundMark x1="42941" y1="61471" x2="42941" y2="61471"/>
                        <a14:foregroundMark x1="42118" y1="56471" x2="42118" y2="56471"/>
                        <a14:foregroundMark x1="44235" y1="48824" x2="44235" y2="48824"/>
                        <a14:foregroundMark x1="53529" y1="35294" x2="53529" y2="35294"/>
                        <a14:foregroundMark x1="54118" y1="41471" x2="54118" y2="41471"/>
                        <a14:foregroundMark x1="53529" y1="52941" x2="53529" y2="52941"/>
                        <a14:foregroundMark x1="58000" y1="36471" x2="58000" y2="36471"/>
                        <a14:foregroundMark x1="57647" y1="51471" x2="57647" y2="51471"/>
                        <a14:foregroundMark x1="57529" y1="43824" x2="57529" y2="43824"/>
                        <a14:foregroundMark x1="57882" y1="63824" x2="57882" y2="63824"/>
                        <a14:foregroundMark x1="60824" y1="63529" x2="60824" y2="63529"/>
                        <a14:foregroundMark x1="61647" y1="57353" x2="61647" y2="57353"/>
                        <a14:foregroundMark x1="61294" y1="50294" x2="61294" y2="50294"/>
                        <a14:foregroundMark x1="61294" y1="42647" x2="61294" y2="42647"/>
                        <a14:foregroundMark x1="65176" y1="50294" x2="65176" y2="50294"/>
                        <a14:foregroundMark x1="65176" y1="41471" x2="65176" y2="41471"/>
                        <a14:foregroundMark x1="67294" y1="39706" x2="67294" y2="39706"/>
                        <a14:foregroundMark x1="68824" y1="49412" x2="68824" y2="49412"/>
                        <a14:foregroundMark x1="64941" y1="59412" x2="64941" y2="59412"/>
                        <a14:foregroundMark x1="66235" y1="65588" x2="66235" y2="65588"/>
                        <a14:foregroundMark x1="68588" y1="62353" x2="68588" y2="62353"/>
                        <a14:foregroundMark x1="71529" y1="44706" x2="71529" y2="44706"/>
                        <a14:foregroundMark x1="72824" y1="38824" x2="72824" y2="38824"/>
                        <a14:foregroundMark x1="75176" y1="42941" x2="75176" y2="42941"/>
                        <a14:foregroundMark x1="75294" y1="54412" x2="75294" y2="54412"/>
                        <a14:foregroundMark x1="75529" y1="62941" x2="75529" y2="62941"/>
                        <a14:foregroundMark x1="72235" y1="54412" x2="72235" y2="54412"/>
                        <a14:foregroundMark x1="78235" y1="53529" x2="78235" y2="53529"/>
                        <a14:foregroundMark x1="78000" y1="62059" x2="78000" y2="62059"/>
                        <a14:foregroundMark x1="77529" y1="46176" x2="77529" y2="46176"/>
                        <a14:foregroundMark x1="77882" y1="42059" x2="77882" y2="42059"/>
                        <a14:foregroundMark x1="80588" y1="42059" x2="80588" y2="42059"/>
                        <a14:foregroundMark x1="82000" y1="41471" x2="82000" y2="41471"/>
                        <a14:foregroundMark x1="82000" y1="57941" x2="82000" y2="57941"/>
                        <a14:foregroundMark x1="84588" y1="57941" x2="84588" y2="57941"/>
                        <a14:foregroundMark x1="85529" y1="63529" x2="85529" y2="63529"/>
                        <a14:foregroundMark x1="88588" y1="63529" x2="88588" y2="63529"/>
                        <a14:foregroundMark x1="88000" y1="57059" x2="88000" y2="57059"/>
                        <a14:foregroundMark x1="86588" y1="50294" x2="86588" y2="50294"/>
                        <a14:foregroundMark x1="84000" y1="46471" x2="84000" y2="46471"/>
                        <a14:foregroundMark x1="84353" y1="41471" x2="84353" y2="41471"/>
                        <a14:foregroundMark x1="86941" y1="38824" x2="86941" y2="38824"/>
                        <a14:foregroundMark x1="88353" y1="44706" x2="88353" y2="447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6697" y="1104196"/>
            <a:ext cx="4195128" cy="1678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www.jetbrains.com/img/logos/intellijIdea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087" y="2900201"/>
            <a:ext cx="1851025" cy="1851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jtower.com/wp-content/uploads/2015/06/visual-studio-2013-logo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6660" y="2757485"/>
            <a:ext cx="4272915" cy="2136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6834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84027" y="2331161"/>
            <a:ext cx="5574700" cy="537663"/>
          </a:xfrm>
        </p:spPr>
        <p:txBody>
          <a:bodyPr/>
          <a:lstStyle/>
          <a:p>
            <a:r>
              <a:rPr lang="en-US" dirty="0"/>
              <a:t>CODEDUI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367373" y="6531771"/>
            <a:ext cx="5575300" cy="332045"/>
          </a:xfrm>
        </p:spPr>
        <p:txBody>
          <a:bodyPr/>
          <a:lstStyle/>
          <a:p>
            <a:r>
              <a:rPr lang="en-US" dirty="0"/>
              <a:t>Automation tools analysis</a:t>
            </a:r>
          </a:p>
        </p:txBody>
      </p:sp>
    </p:spTree>
    <p:extLst>
      <p:ext uri="{BB962C8B-B14F-4D97-AF65-F5344CB8AC3E}">
        <p14:creationId xmlns:p14="http://schemas.microsoft.com/office/powerpoint/2010/main" val="2440128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6393180" cy="639762"/>
          </a:xfrm>
        </p:spPr>
        <p:txBody>
          <a:bodyPr/>
          <a:lstStyle/>
          <a:p>
            <a:r>
              <a:rPr lang="en-US" dirty="0" smtClean="0"/>
              <a:t>CODEDUI - HOMEPAGE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367373" y="6531771"/>
            <a:ext cx="5575300" cy="332045"/>
          </a:xfrm>
        </p:spPr>
        <p:txBody>
          <a:bodyPr/>
          <a:lstStyle/>
          <a:p>
            <a:r>
              <a:rPr lang="en-US" dirty="0"/>
              <a:t>Automation tools analysis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90843" y="5920740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t">
            <a:normAutofit/>
          </a:bodyPr>
          <a:lstStyle/>
          <a:p>
            <a:r>
              <a:rPr lang="en-US" dirty="0">
                <a:latin typeface="Gill Sans Light"/>
                <a:cs typeface="Gill Sans Light"/>
                <a:hlinkClick r:id="rId2"/>
              </a:rPr>
              <a:t>https://</a:t>
            </a:r>
            <a:r>
              <a:rPr lang="en-US" dirty="0" smtClean="0">
                <a:latin typeface="Gill Sans Light"/>
                <a:cs typeface="Gill Sans Light"/>
                <a:hlinkClick r:id="rId2"/>
              </a:rPr>
              <a:t>msdn.microsoft.com/en-us/library/dd286726.aspx#verifyingcodeusingcuitcreate</a:t>
            </a:r>
            <a:r>
              <a:rPr lang="en-US" dirty="0" smtClean="0">
                <a:latin typeface="Gill Sans Light"/>
                <a:cs typeface="Gill Sans Light"/>
              </a:rPr>
              <a:t> </a:t>
            </a:r>
            <a:endParaRPr lang="en-US" b="0" i="0" dirty="0" smtClean="0">
              <a:latin typeface="Gill Sans Light"/>
              <a:cs typeface="Gill Sans Ligh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18492" t="9238" r="18810" b="20165"/>
          <a:stretch/>
        </p:blipFill>
        <p:spPr>
          <a:xfrm>
            <a:off x="1225645" y="1043940"/>
            <a:ext cx="7042398" cy="4767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874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CODEDUI </a:t>
            </a:r>
            <a:r>
              <a:rPr lang="en-US" dirty="0" smtClean="0"/>
              <a:t>- 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088837"/>
            <a:ext cx="8370277" cy="4525963"/>
          </a:xfrm>
        </p:spPr>
        <p:txBody>
          <a:bodyPr/>
          <a:lstStyle/>
          <a:p>
            <a:r>
              <a:rPr lang="en-US" sz="2000" dirty="0" smtClean="0"/>
              <a:t>Coded UI tests are </a:t>
            </a:r>
            <a:r>
              <a:rPr lang="en-US" sz="2000" dirty="0"/>
              <a:t>innovative capability of Visual Studio 2010. </a:t>
            </a:r>
            <a:endParaRPr lang="en-US" sz="2000" dirty="0" smtClean="0"/>
          </a:p>
          <a:p>
            <a:endParaRPr lang="en-US" sz="2000" dirty="0"/>
          </a:p>
          <a:p>
            <a:r>
              <a:rPr lang="en-US" sz="2000" dirty="0" smtClean="0"/>
              <a:t>Offer </a:t>
            </a:r>
            <a:r>
              <a:rPr lang="en-US" sz="2000" dirty="0"/>
              <a:t>a way to create entirely automated tests which work at user interface level to certify the functionality and behavior of an application. </a:t>
            </a:r>
            <a:endParaRPr lang="en-US" sz="2000" dirty="0" smtClean="0"/>
          </a:p>
          <a:p>
            <a:pPr marL="0" indent="0">
              <a:buNone/>
            </a:pPr>
            <a:endParaRPr lang="en-US" sz="2000" dirty="0" smtClean="0"/>
          </a:p>
          <a:p>
            <a:r>
              <a:rPr lang="en-US" sz="2000" dirty="0" smtClean="0"/>
              <a:t>Useful </a:t>
            </a:r>
            <a:r>
              <a:rPr lang="en-US" sz="2000" dirty="0"/>
              <a:t>where there is validation or other logic in the user interface, for example in a web page. </a:t>
            </a:r>
            <a:endParaRPr lang="en-US" sz="2000" dirty="0" smtClean="0"/>
          </a:p>
          <a:p>
            <a:endParaRPr lang="en-US" sz="2000" dirty="0" smtClean="0"/>
          </a:p>
          <a:p>
            <a:r>
              <a:rPr lang="en-US" sz="2000" dirty="0"/>
              <a:t>The automated recorded actions can be repeated any number of times after a change is made in a build.</a:t>
            </a:r>
          </a:p>
          <a:p>
            <a:endParaRPr lang="en-US" sz="2000" dirty="0" smtClean="0"/>
          </a:p>
          <a:p>
            <a:r>
              <a:rPr lang="en-US" sz="2000" dirty="0" smtClean="0"/>
              <a:t>Test </a:t>
            </a:r>
            <a:r>
              <a:rPr lang="en-US" sz="2000" dirty="0"/>
              <a:t>creation is time consuming and Coded UI generates a large amount of C#-only code, even for small UI operations, complicating test maintenance</a:t>
            </a:r>
            <a:r>
              <a:rPr lang="en-US" sz="2000" dirty="0" smtClean="0"/>
              <a:t>.</a:t>
            </a:r>
            <a:endParaRPr lang="en-US" sz="2000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367373" y="6531771"/>
            <a:ext cx="5575300" cy="332045"/>
          </a:xfrm>
        </p:spPr>
        <p:txBody>
          <a:bodyPr/>
          <a:lstStyle/>
          <a:p>
            <a:r>
              <a:rPr lang="en-US" dirty="0"/>
              <a:t>Automation tools analysis</a:t>
            </a:r>
          </a:p>
        </p:txBody>
      </p:sp>
    </p:spTree>
    <p:extLst>
      <p:ext uri="{BB962C8B-B14F-4D97-AF65-F5344CB8AC3E}">
        <p14:creationId xmlns:p14="http://schemas.microsoft.com/office/powerpoint/2010/main" val="3528821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6873240" cy="639762"/>
          </a:xfrm>
        </p:spPr>
        <p:txBody>
          <a:bodyPr/>
          <a:lstStyle/>
          <a:p>
            <a:r>
              <a:rPr lang="en-US" dirty="0"/>
              <a:t>CODEDUI </a:t>
            </a:r>
            <a:r>
              <a:rPr lang="en-US" dirty="0" smtClean="0"/>
              <a:t>- SYNTAX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367373" y="6531771"/>
            <a:ext cx="5575300" cy="332045"/>
          </a:xfrm>
        </p:spPr>
        <p:txBody>
          <a:bodyPr/>
          <a:lstStyle/>
          <a:p>
            <a:r>
              <a:rPr lang="en-US" dirty="0"/>
              <a:t>Automation tools analysis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756660" y="5832923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t">
            <a:normAutofit/>
          </a:bodyPr>
          <a:lstStyle/>
          <a:p>
            <a:pPr algn="l"/>
            <a:r>
              <a:rPr lang="en-US" dirty="0" smtClean="0">
                <a:latin typeface="Gill Sans Light"/>
                <a:cs typeface="Gill Sans Light"/>
              </a:rPr>
              <a:t>Editor: Visual Studio</a:t>
            </a:r>
            <a:endParaRPr lang="en-US" b="0" i="0" dirty="0" smtClean="0">
              <a:latin typeface="Gill Sans Light"/>
              <a:cs typeface="Gill Sans Ligh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11930" t="7824" r="33402" b="28054"/>
          <a:stretch/>
        </p:blipFill>
        <p:spPr>
          <a:xfrm>
            <a:off x="861485" y="944406"/>
            <a:ext cx="7619150" cy="485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317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84027" y="2331161"/>
            <a:ext cx="5574700" cy="537663"/>
          </a:xfrm>
        </p:spPr>
        <p:txBody>
          <a:bodyPr/>
          <a:lstStyle/>
          <a:p>
            <a:r>
              <a:rPr lang="en-US" dirty="0"/>
              <a:t>ROBOT FRAMEWORK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367373" y="6531771"/>
            <a:ext cx="5575300" cy="332045"/>
          </a:xfrm>
        </p:spPr>
        <p:txBody>
          <a:bodyPr/>
          <a:lstStyle/>
          <a:p>
            <a:r>
              <a:rPr lang="en-US" dirty="0"/>
              <a:t>Automation tools analysis</a:t>
            </a:r>
          </a:p>
        </p:txBody>
      </p:sp>
    </p:spTree>
    <p:extLst>
      <p:ext uri="{BB962C8B-B14F-4D97-AF65-F5344CB8AC3E}">
        <p14:creationId xmlns:p14="http://schemas.microsoft.com/office/powerpoint/2010/main" val="1389867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6393180" cy="639762"/>
          </a:xfrm>
        </p:spPr>
        <p:txBody>
          <a:bodyPr/>
          <a:lstStyle/>
          <a:p>
            <a:r>
              <a:rPr lang="en-US" dirty="0"/>
              <a:t>ROBOT FRAMEWORK </a:t>
            </a:r>
            <a:r>
              <a:rPr lang="en-US" dirty="0" smtClean="0"/>
              <a:t>- HOMEPAGE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367373" y="6531771"/>
            <a:ext cx="5575300" cy="332045"/>
          </a:xfrm>
        </p:spPr>
        <p:txBody>
          <a:bodyPr/>
          <a:lstStyle/>
          <a:p>
            <a:r>
              <a:rPr lang="en-US" dirty="0"/>
              <a:t>Automation tools analysis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196590" y="5617371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t">
            <a:normAutofit/>
          </a:bodyPr>
          <a:lstStyle/>
          <a:p>
            <a:r>
              <a:rPr lang="en-US" dirty="0">
                <a:latin typeface="Gill Sans Light"/>
                <a:cs typeface="Gill Sans Light"/>
                <a:hlinkClick r:id="rId2"/>
              </a:rPr>
              <a:t>http://robotframework.org/</a:t>
            </a:r>
            <a:endParaRPr lang="en-US" b="0" i="0" dirty="0" smtClean="0">
              <a:latin typeface="Gill Sans Light"/>
              <a:cs typeface="Gill Sans Ligh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93226"/>
            <a:ext cx="9157774" cy="3648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821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HP UFT - HOMEPAGE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367373" y="6531771"/>
            <a:ext cx="5575300" cy="332045"/>
          </a:xfrm>
        </p:spPr>
        <p:txBody>
          <a:bodyPr/>
          <a:lstStyle/>
          <a:p>
            <a:r>
              <a:rPr lang="en-US" dirty="0"/>
              <a:t>Automation tools analysis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94730" y="5873084"/>
            <a:ext cx="7726803" cy="914400"/>
          </a:xfrm>
          <a:prstGeom prst="rect">
            <a:avLst/>
          </a:prstGeom>
        </p:spPr>
        <p:txBody>
          <a:bodyPr vert="horz" wrap="none" lIns="91440" tIns="45720" rIns="91440" bIns="45720" rtlCol="0" anchor="t">
            <a:normAutofit/>
          </a:bodyPr>
          <a:lstStyle/>
          <a:p>
            <a:r>
              <a:rPr lang="en-US" dirty="0">
                <a:latin typeface="Gill Sans Light"/>
                <a:cs typeface="Gill Sans Light"/>
                <a:hlinkClick r:id="rId2"/>
              </a:rPr>
              <a:t>http://www8.hp.com/us/en/software-solutions/unified-functional-automated-testing/</a:t>
            </a:r>
            <a:endParaRPr lang="en-US" b="0" i="0" dirty="0" smtClean="0">
              <a:latin typeface="Gill Sans Light"/>
              <a:cs typeface="Gill Sans Ligh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4728" y="955414"/>
            <a:ext cx="4719671" cy="484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166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274638"/>
            <a:ext cx="6893169" cy="639762"/>
          </a:xfrm>
        </p:spPr>
        <p:txBody>
          <a:bodyPr/>
          <a:lstStyle/>
          <a:p>
            <a:r>
              <a:rPr lang="en-US" dirty="0"/>
              <a:t>ROBOT FRAMEWORK </a:t>
            </a:r>
            <a:r>
              <a:rPr lang="en-US" dirty="0" smtClean="0"/>
              <a:t>- INTRODUCTION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367373" y="6531771"/>
            <a:ext cx="5575300" cy="332045"/>
          </a:xfrm>
        </p:spPr>
        <p:txBody>
          <a:bodyPr/>
          <a:lstStyle/>
          <a:p>
            <a:r>
              <a:rPr lang="en-US" dirty="0"/>
              <a:t>Automation tools analysis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088837"/>
            <a:ext cx="8229600" cy="4525963"/>
          </a:xfrm>
        </p:spPr>
        <p:txBody>
          <a:bodyPr/>
          <a:lstStyle/>
          <a:p>
            <a:r>
              <a:rPr lang="en-US" sz="2000" dirty="0" smtClean="0"/>
              <a:t>An open </a:t>
            </a:r>
            <a:r>
              <a:rPr lang="en-US" sz="2000" dirty="0"/>
              <a:t>source, python-based</a:t>
            </a:r>
            <a:r>
              <a:rPr lang="en-US" sz="2000" dirty="0" smtClean="0"/>
              <a:t>.</a:t>
            </a:r>
          </a:p>
          <a:p>
            <a:endParaRPr lang="en-US" sz="2000" dirty="0" smtClean="0"/>
          </a:p>
          <a:p>
            <a:r>
              <a:rPr lang="en-US" sz="2000" dirty="0" smtClean="0"/>
              <a:t>A generic </a:t>
            </a:r>
            <a:r>
              <a:rPr lang="en-US" sz="2000" dirty="0"/>
              <a:t>test automation framework: </a:t>
            </a:r>
            <a:endParaRPr lang="en-US" sz="2000" dirty="0" smtClean="0"/>
          </a:p>
          <a:p>
            <a:pPr lvl="1"/>
            <a:r>
              <a:rPr lang="en-US" sz="1600" dirty="0"/>
              <a:t>U</a:t>
            </a:r>
            <a:r>
              <a:rPr lang="en-US" sz="1600" dirty="0" smtClean="0"/>
              <a:t>tilizes </a:t>
            </a:r>
            <a:r>
              <a:rPr lang="en-US" sz="1600" dirty="0"/>
              <a:t>the keyword-driven testing </a:t>
            </a:r>
            <a:r>
              <a:rPr lang="en-US" sz="1600" dirty="0" smtClean="0"/>
              <a:t>approach.  </a:t>
            </a:r>
          </a:p>
          <a:p>
            <a:pPr lvl="1"/>
            <a:r>
              <a:rPr lang="en-US" sz="1600" dirty="0"/>
              <a:t>S</a:t>
            </a:r>
            <a:r>
              <a:rPr lang="en-US" sz="1600" dirty="0" smtClean="0"/>
              <a:t>uitable </a:t>
            </a:r>
            <a:r>
              <a:rPr lang="en-US" sz="1600" dirty="0"/>
              <a:t>both for "normal" automation and ATDD</a:t>
            </a:r>
            <a:r>
              <a:rPr lang="en-US" sz="1600" dirty="0" smtClean="0"/>
              <a:t>.</a:t>
            </a:r>
          </a:p>
          <a:p>
            <a:endParaRPr lang="en-US" sz="2000" dirty="0"/>
          </a:p>
          <a:p>
            <a:r>
              <a:rPr lang="en-US" sz="2000" dirty="0" smtClean="0"/>
              <a:t>Has </a:t>
            </a:r>
            <a:r>
              <a:rPr lang="en-US" sz="2000" dirty="0"/>
              <a:t>a rich ecosystem around it consisting of various generic </a:t>
            </a:r>
            <a:r>
              <a:rPr lang="en-US" sz="2000" i="1" dirty="0"/>
              <a:t>test </a:t>
            </a:r>
            <a:r>
              <a:rPr lang="en-US" sz="2000" i="1" dirty="0" smtClean="0"/>
              <a:t>libraries</a:t>
            </a:r>
            <a:r>
              <a:rPr lang="en-US" sz="2000" dirty="0"/>
              <a:t> and </a:t>
            </a:r>
            <a:r>
              <a:rPr lang="en-US" sz="2000" i="1" dirty="0" smtClean="0"/>
              <a:t>tools</a:t>
            </a:r>
            <a:r>
              <a:rPr lang="en-US" sz="2000" i="1" dirty="0"/>
              <a:t> </a:t>
            </a:r>
            <a:r>
              <a:rPr lang="en-US" sz="2000" dirty="0"/>
              <a:t>that are developed as separate projects</a:t>
            </a:r>
            <a:r>
              <a:rPr lang="en-US" sz="2000" dirty="0" smtClean="0"/>
              <a:t>.</a:t>
            </a:r>
          </a:p>
          <a:p>
            <a:endParaRPr lang="en-US" sz="2000" dirty="0" smtClean="0"/>
          </a:p>
          <a:p>
            <a:r>
              <a:rPr lang="en-US" sz="2000" dirty="0" smtClean="0"/>
              <a:t>Doesn't </a:t>
            </a:r>
            <a:r>
              <a:rPr lang="en-US" sz="2000" dirty="0"/>
              <a:t>run in </a:t>
            </a:r>
            <a:r>
              <a:rPr lang="en-US" sz="2000" dirty="0" smtClean="0"/>
              <a:t>parallel. </a:t>
            </a:r>
          </a:p>
          <a:p>
            <a:endParaRPr lang="en-US" sz="2000" dirty="0"/>
          </a:p>
          <a:p>
            <a:r>
              <a:rPr lang="en-US" sz="2000" dirty="0" smtClean="0"/>
              <a:t>Lack </a:t>
            </a:r>
            <a:r>
              <a:rPr lang="en-US" sz="2000" dirty="0"/>
              <a:t>of </a:t>
            </a:r>
            <a:r>
              <a:rPr lang="en-US" sz="2000" dirty="0" smtClean="0"/>
              <a:t>decent IDE and debugging.</a:t>
            </a:r>
          </a:p>
          <a:p>
            <a:pPr lvl="1"/>
            <a:endParaRPr lang="en-US" sz="2000" dirty="0"/>
          </a:p>
          <a:p>
            <a:r>
              <a:rPr lang="en-US" sz="2000" dirty="0" smtClean="0"/>
              <a:t>Target market: Networks, </a:t>
            </a:r>
            <a:r>
              <a:rPr lang="en-US" sz="2000" dirty="0"/>
              <a:t>D</a:t>
            </a:r>
            <a:r>
              <a:rPr lang="en-US" sz="2000" dirty="0" smtClean="0"/>
              <a:t>elivery</a:t>
            </a:r>
            <a:r>
              <a:rPr lang="en-US" sz="2000" dirty="0"/>
              <a:t> </a:t>
            </a:r>
            <a:r>
              <a:rPr lang="en-US" sz="2000" dirty="0" smtClean="0"/>
              <a:t>email, Security, </a:t>
            </a:r>
            <a:r>
              <a:rPr lang="en-US" sz="2000" dirty="0"/>
              <a:t>E</a:t>
            </a:r>
            <a:r>
              <a:rPr lang="en-US" sz="2000" dirty="0" smtClean="0"/>
              <a:t>lectronics companies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619054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6873240" cy="639762"/>
          </a:xfrm>
        </p:spPr>
        <p:txBody>
          <a:bodyPr/>
          <a:lstStyle/>
          <a:p>
            <a:r>
              <a:rPr lang="en-US" dirty="0"/>
              <a:t>ROBOT FRAMEWORK </a:t>
            </a:r>
            <a:r>
              <a:rPr lang="en-US" dirty="0" smtClean="0"/>
              <a:t>- Screenshots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367373" y="6531771"/>
            <a:ext cx="5575300" cy="332045"/>
          </a:xfrm>
        </p:spPr>
        <p:txBody>
          <a:bodyPr/>
          <a:lstStyle/>
          <a:p>
            <a:r>
              <a:rPr lang="en-US" dirty="0"/>
              <a:t>Automation tools analysis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756660" y="5669280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t">
            <a:normAutofit/>
          </a:bodyPr>
          <a:lstStyle/>
          <a:p>
            <a:pPr algn="l"/>
            <a:r>
              <a:rPr lang="en-US" b="0" i="0" dirty="0" smtClean="0">
                <a:latin typeface="Gill Sans Light"/>
                <a:cs typeface="Gill Sans Light"/>
              </a:rPr>
              <a:t>Main screen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078" y="1879551"/>
            <a:ext cx="4029075" cy="2362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8810" y="914400"/>
            <a:ext cx="3334620" cy="231288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2323" y="3252853"/>
            <a:ext cx="3341107" cy="2416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645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84027" y="2331161"/>
            <a:ext cx="5574700" cy="537663"/>
          </a:xfrm>
        </p:spPr>
        <p:txBody>
          <a:bodyPr/>
          <a:lstStyle/>
          <a:p>
            <a:r>
              <a:rPr lang="en-US" dirty="0" smtClean="0"/>
              <a:t>TESTNG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367373" y="6531771"/>
            <a:ext cx="5575300" cy="332045"/>
          </a:xfrm>
        </p:spPr>
        <p:txBody>
          <a:bodyPr/>
          <a:lstStyle/>
          <a:p>
            <a:r>
              <a:rPr lang="en-US" dirty="0"/>
              <a:t>Automation tools analysis</a:t>
            </a:r>
          </a:p>
        </p:txBody>
      </p:sp>
    </p:spTree>
    <p:extLst>
      <p:ext uri="{BB962C8B-B14F-4D97-AF65-F5344CB8AC3E}">
        <p14:creationId xmlns:p14="http://schemas.microsoft.com/office/powerpoint/2010/main" val="1896306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6393180" cy="639762"/>
          </a:xfrm>
        </p:spPr>
        <p:txBody>
          <a:bodyPr/>
          <a:lstStyle/>
          <a:p>
            <a:r>
              <a:rPr lang="en-US" dirty="0" smtClean="0"/>
              <a:t>TESTNG - HOMEPAGE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367373" y="6531771"/>
            <a:ext cx="5575300" cy="332045"/>
          </a:xfrm>
        </p:spPr>
        <p:txBody>
          <a:bodyPr/>
          <a:lstStyle/>
          <a:p>
            <a:r>
              <a:rPr lang="en-US" dirty="0"/>
              <a:t>Automation tools analysis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697823" y="5920740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t">
            <a:normAutofit/>
          </a:bodyPr>
          <a:lstStyle/>
          <a:p>
            <a:r>
              <a:rPr lang="en-US" dirty="0">
                <a:latin typeface="Gill Sans Light"/>
                <a:cs typeface="Gill Sans Light"/>
                <a:hlinkClick r:id="rId2"/>
              </a:rPr>
              <a:t>http://</a:t>
            </a:r>
            <a:r>
              <a:rPr lang="en-US" dirty="0" smtClean="0">
                <a:latin typeface="Gill Sans Light"/>
                <a:cs typeface="Gill Sans Light"/>
                <a:hlinkClick r:id="rId2"/>
              </a:rPr>
              <a:t>testng.org/</a:t>
            </a:r>
            <a:endParaRPr lang="en-US" b="0" i="0" dirty="0" smtClean="0">
              <a:latin typeface="Gill Sans Light"/>
              <a:cs typeface="Gill Sans Ligh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77144"/>
            <a:ext cx="9144000" cy="355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606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TESTNG - INTRODUCTION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367373" y="6531771"/>
            <a:ext cx="5575300" cy="332045"/>
          </a:xfrm>
        </p:spPr>
        <p:txBody>
          <a:bodyPr/>
          <a:lstStyle/>
          <a:p>
            <a:r>
              <a:rPr lang="en-US" dirty="0"/>
              <a:t>Automation tools analysis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457200" y="1088837"/>
            <a:ext cx="8405446" cy="452596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b="0" i="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b="0" i="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b="0" i="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/>
              <a:t>A testing framework for the Java programming language inspired by </a:t>
            </a:r>
            <a:r>
              <a:rPr lang="en-US" sz="2000" dirty="0" err="1" smtClean="0"/>
              <a:t>JUnit</a:t>
            </a:r>
            <a:r>
              <a:rPr lang="en-US" sz="2000" dirty="0" smtClean="0"/>
              <a:t> and </a:t>
            </a:r>
            <a:r>
              <a:rPr lang="en-US" sz="2000" dirty="0" err="1" smtClean="0"/>
              <a:t>NUnit</a:t>
            </a:r>
            <a:r>
              <a:rPr lang="en-US" sz="2000" dirty="0" smtClean="0"/>
              <a:t>. </a:t>
            </a:r>
          </a:p>
          <a:p>
            <a:endParaRPr lang="en-US" sz="2000" dirty="0" smtClean="0"/>
          </a:p>
          <a:p>
            <a:r>
              <a:rPr lang="en-US" sz="2000" dirty="0" smtClean="0"/>
              <a:t>Cover a wider range of test categories: unit, functional, end-to-end, integration, etc.,</a:t>
            </a:r>
          </a:p>
          <a:p>
            <a:endParaRPr lang="en-US" sz="2000" dirty="0" smtClean="0"/>
          </a:p>
          <a:p>
            <a:r>
              <a:rPr lang="en-US" sz="2000" dirty="0" smtClean="0"/>
              <a:t>Integrates very well with popular build tools: Ant, Maven (via Maven Surefire Plugin) and </a:t>
            </a:r>
            <a:r>
              <a:rPr lang="en-US" sz="2000" dirty="0" err="1" smtClean="0"/>
              <a:t>Gradle</a:t>
            </a:r>
            <a:r>
              <a:rPr lang="en-US" sz="2000" dirty="0" smtClean="0"/>
              <a:t>. Supported by major IDEs, can be used  with different JVM languages (Java, Groovy, Scala).</a:t>
            </a:r>
          </a:p>
          <a:p>
            <a:pPr lvl="1"/>
            <a:endParaRPr lang="en-US" sz="1600" dirty="0" smtClean="0"/>
          </a:p>
          <a:p>
            <a:r>
              <a:rPr lang="en-US" sz="2000" dirty="0" smtClean="0"/>
              <a:t>Does not support record/playback.</a:t>
            </a:r>
          </a:p>
          <a:p>
            <a:endParaRPr lang="en-US" sz="2000" dirty="0"/>
          </a:p>
          <a:p>
            <a:r>
              <a:rPr lang="en-US" sz="2000" dirty="0" smtClean="0"/>
              <a:t>Programming skill is required.</a:t>
            </a:r>
          </a:p>
        </p:txBody>
      </p:sp>
    </p:spTree>
    <p:extLst>
      <p:ext uri="{BB962C8B-B14F-4D97-AF65-F5344CB8AC3E}">
        <p14:creationId xmlns:p14="http://schemas.microsoft.com/office/powerpoint/2010/main" val="1111783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6873240" cy="639762"/>
          </a:xfrm>
        </p:spPr>
        <p:txBody>
          <a:bodyPr/>
          <a:lstStyle/>
          <a:p>
            <a:r>
              <a:rPr lang="en-US" dirty="0" smtClean="0"/>
              <a:t>TESTNG - Screenshots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367373" y="6531771"/>
            <a:ext cx="5575300" cy="332045"/>
          </a:xfrm>
        </p:spPr>
        <p:txBody>
          <a:bodyPr/>
          <a:lstStyle/>
          <a:p>
            <a:r>
              <a:rPr lang="en-US" dirty="0"/>
              <a:t>Automation tools analysis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756660" y="5669280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t">
            <a:normAutofit/>
          </a:bodyPr>
          <a:lstStyle/>
          <a:p>
            <a:pPr algn="l"/>
            <a:r>
              <a:rPr lang="en-US" b="0" i="0" dirty="0" smtClean="0">
                <a:latin typeface="Gill Sans Light"/>
                <a:cs typeface="Gill Sans Light"/>
              </a:rPr>
              <a:t>Main screen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059" y="1665718"/>
            <a:ext cx="4229100" cy="2905125"/>
          </a:xfrm>
          <a:prstGeom prst="rect">
            <a:avLst/>
          </a:prstGeom>
        </p:spPr>
      </p:pic>
      <p:pic>
        <p:nvPicPr>
          <p:cNvPr id="7" name="Picture 2" descr="http://www.file-extensions.org/imgs/company-logo/2090/eclipse-foundati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0481" y="586998"/>
            <a:ext cx="3078797" cy="1639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http://www.jetbrains.com/img/logos/intellijIdea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2673" y="2312885"/>
            <a:ext cx="1851025" cy="1851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40491" y="4343414"/>
            <a:ext cx="3238500" cy="87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340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84027" y="2331161"/>
            <a:ext cx="5574700" cy="537663"/>
          </a:xfrm>
        </p:spPr>
        <p:txBody>
          <a:bodyPr/>
          <a:lstStyle/>
          <a:p>
            <a:r>
              <a:rPr lang="en-US" dirty="0" smtClean="0"/>
              <a:t>CUCUMBER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367373" y="6531771"/>
            <a:ext cx="5575300" cy="332045"/>
          </a:xfrm>
        </p:spPr>
        <p:txBody>
          <a:bodyPr/>
          <a:lstStyle/>
          <a:p>
            <a:r>
              <a:rPr lang="en-US" dirty="0"/>
              <a:t>Automation tools analysis</a:t>
            </a:r>
          </a:p>
        </p:txBody>
      </p:sp>
    </p:spTree>
    <p:extLst>
      <p:ext uri="{BB962C8B-B14F-4D97-AF65-F5344CB8AC3E}">
        <p14:creationId xmlns:p14="http://schemas.microsoft.com/office/powerpoint/2010/main" val="726371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6393180" cy="639762"/>
          </a:xfrm>
        </p:spPr>
        <p:txBody>
          <a:bodyPr/>
          <a:lstStyle/>
          <a:p>
            <a:r>
              <a:rPr lang="en-US" dirty="0"/>
              <a:t>CUCUMBER</a:t>
            </a:r>
            <a:r>
              <a:rPr lang="en-US" dirty="0" smtClean="0"/>
              <a:t> - HOMEPAGE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367373" y="6531771"/>
            <a:ext cx="5575300" cy="332045"/>
          </a:xfrm>
        </p:spPr>
        <p:txBody>
          <a:bodyPr/>
          <a:lstStyle/>
          <a:p>
            <a:r>
              <a:rPr lang="en-US" dirty="0"/>
              <a:t>Automation tools analysis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697823" y="5920740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t">
            <a:normAutofit/>
          </a:bodyPr>
          <a:lstStyle/>
          <a:p>
            <a:r>
              <a:rPr lang="en-US" dirty="0">
                <a:latin typeface="Gill Sans Light"/>
                <a:cs typeface="Gill Sans Light"/>
                <a:hlinkClick r:id="rId2"/>
              </a:rPr>
              <a:t>https://cucumber.io/</a:t>
            </a:r>
            <a:endParaRPr lang="en-US" b="0" i="0" dirty="0" smtClean="0">
              <a:latin typeface="Gill Sans Light"/>
              <a:cs typeface="Gill Sans Ligh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6630" y="1225117"/>
            <a:ext cx="9180630" cy="4390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495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CUCUMBER</a:t>
            </a:r>
            <a:r>
              <a:rPr lang="en-US" dirty="0" smtClean="0"/>
              <a:t> - INTRODUCTION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367373" y="6531771"/>
            <a:ext cx="5575300" cy="332045"/>
          </a:xfrm>
        </p:spPr>
        <p:txBody>
          <a:bodyPr/>
          <a:lstStyle/>
          <a:p>
            <a:r>
              <a:rPr lang="en-US" dirty="0"/>
              <a:t>Automation tools analysis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57200" y="1088837"/>
            <a:ext cx="8229600" cy="452596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b="0" i="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b="0" i="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b="0" i="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/>
              <a:t>Runs automated acceptance tests written in a behavior-driven development (BDD) style </a:t>
            </a:r>
          </a:p>
          <a:p>
            <a:pPr marL="457200" lvl="1" indent="0">
              <a:buFont typeface="Arial"/>
              <a:buNone/>
            </a:pPr>
            <a:r>
              <a:rPr lang="en-US" sz="2000" dirty="0" smtClean="0"/>
              <a:t>=&gt; Allows the execution of feature documentation written in business-facing text.</a:t>
            </a:r>
          </a:p>
          <a:p>
            <a:endParaRPr lang="en-US" sz="2000" dirty="0" smtClean="0"/>
          </a:p>
          <a:p>
            <a:r>
              <a:rPr lang="en-US" sz="2000" dirty="0" smtClean="0"/>
              <a:t>Cucumber can be used along with Selenium, </a:t>
            </a:r>
            <a:r>
              <a:rPr lang="en-US" sz="2000" dirty="0" err="1" smtClean="0"/>
              <a:t>Watir</a:t>
            </a:r>
            <a:r>
              <a:rPr lang="en-US" sz="2000" dirty="0" smtClean="0"/>
              <a:t>, and Capybara etc. </a:t>
            </a:r>
          </a:p>
          <a:p>
            <a:endParaRPr lang="en-US" sz="2000" dirty="0" smtClean="0"/>
          </a:p>
          <a:p>
            <a:r>
              <a:rPr lang="en-US" sz="2000" dirty="0" smtClean="0"/>
              <a:t>Cucumber supports many other languages like Perl, PHP, Python, </a:t>
            </a:r>
            <a:r>
              <a:rPr lang="en-US" sz="2000" dirty="0" err="1" smtClean="0"/>
              <a:t>.Net</a:t>
            </a:r>
            <a:r>
              <a:rPr lang="en-US" sz="2000" dirty="0" smtClean="0"/>
              <a:t> etc.</a:t>
            </a:r>
          </a:p>
          <a:p>
            <a:pPr lvl="1"/>
            <a:endParaRPr lang="en-US" sz="1600" dirty="0" smtClean="0"/>
          </a:p>
          <a:p>
            <a:r>
              <a:rPr lang="en-US" sz="2000" dirty="0" smtClean="0"/>
              <a:t>Incompatibility among GEM versions.</a:t>
            </a:r>
          </a:p>
          <a:p>
            <a:endParaRPr lang="en-US" sz="2000" dirty="0"/>
          </a:p>
          <a:p>
            <a:r>
              <a:rPr lang="en-US" sz="2000" dirty="0" smtClean="0"/>
              <a:t>Lacking of tool for managing features and scenarios effectively.</a:t>
            </a:r>
          </a:p>
          <a:p>
            <a:pPr lvl="1"/>
            <a:endParaRPr lang="en-US" sz="1600" dirty="0" smtClean="0"/>
          </a:p>
          <a:p>
            <a:r>
              <a:rPr lang="en-US" sz="2000" dirty="0" smtClean="0"/>
              <a:t>Clients:  Online payments system, e-commerce company, …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92218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6873240" cy="639762"/>
          </a:xfrm>
        </p:spPr>
        <p:txBody>
          <a:bodyPr/>
          <a:lstStyle/>
          <a:p>
            <a:r>
              <a:rPr lang="en-US" dirty="0"/>
              <a:t>CUCUMBER</a:t>
            </a:r>
            <a:r>
              <a:rPr lang="en-US" dirty="0" smtClean="0"/>
              <a:t> - Screenshots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367373" y="6531771"/>
            <a:ext cx="5575300" cy="332045"/>
          </a:xfrm>
        </p:spPr>
        <p:txBody>
          <a:bodyPr/>
          <a:lstStyle/>
          <a:p>
            <a:r>
              <a:rPr lang="en-US" dirty="0"/>
              <a:t>Automation tools analysis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756660" y="5669280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t">
            <a:normAutofit/>
          </a:bodyPr>
          <a:lstStyle/>
          <a:p>
            <a:pPr algn="l"/>
            <a:r>
              <a:rPr lang="en-US" b="0" i="0" dirty="0" smtClean="0">
                <a:latin typeface="Gill Sans Light"/>
                <a:cs typeface="Gill Sans Light"/>
              </a:rPr>
              <a:t>Main screen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430" y="1669001"/>
            <a:ext cx="8589259" cy="3002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160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HP UFT - INTRODUCTION</a:t>
            </a:r>
            <a:endParaRPr lang="en-US" dirty="0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367373" y="6531771"/>
            <a:ext cx="5575300" cy="332045"/>
          </a:xfrm>
        </p:spPr>
        <p:txBody>
          <a:bodyPr/>
          <a:lstStyle/>
          <a:p>
            <a:r>
              <a:rPr lang="en-US" dirty="0"/>
              <a:t>Automation tools analysis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09600" y="929758"/>
            <a:ext cx="8516112" cy="4941192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b="0" i="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b="0" i="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b="0" i="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/>
              <a:t>Provides functional and regression test automation for software applications and environments.</a:t>
            </a:r>
          </a:p>
          <a:p>
            <a:pPr lvl="1"/>
            <a:r>
              <a:rPr lang="en-US" sz="1600" dirty="0" smtClean="0"/>
              <a:t>Make automated testing more efficient and help developers and testers collaborate. </a:t>
            </a:r>
          </a:p>
          <a:p>
            <a:pPr lvl="1"/>
            <a:r>
              <a:rPr lang="en-US" sz="1600" dirty="0" smtClean="0"/>
              <a:t>Helps deliver quality software at the speed your business needs.</a:t>
            </a:r>
          </a:p>
          <a:p>
            <a:pPr lvl="1"/>
            <a:endParaRPr lang="en-US" sz="1600" dirty="0" smtClean="0"/>
          </a:p>
          <a:p>
            <a:r>
              <a:rPr lang="en-US" sz="2000" dirty="0" smtClean="0"/>
              <a:t>Integrated with HP’s Test Management tool, Quality Center (QC).</a:t>
            </a:r>
          </a:p>
          <a:p>
            <a:pPr lvl="1"/>
            <a:endParaRPr lang="en-US" sz="1600" dirty="0" smtClean="0"/>
          </a:p>
          <a:p>
            <a:r>
              <a:rPr lang="en-US" sz="2000" dirty="0" smtClean="0"/>
              <a:t>Execution time is high as it takes the entire load on CPU &amp; RAM.</a:t>
            </a:r>
          </a:p>
          <a:p>
            <a:endParaRPr lang="en-US" sz="2000" dirty="0"/>
          </a:p>
          <a:p>
            <a:r>
              <a:rPr lang="en-US" sz="2000" dirty="0" smtClean="0"/>
              <a:t>Cannot run multiple threads/instances</a:t>
            </a:r>
          </a:p>
          <a:p>
            <a:pPr lvl="1"/>
            <a:endParaRPr lang="en-US" sz="1600" dirty="0" smtClean="0"/>
          </a:p>
          <a:p>
            <a:r>
              <a:rPr lang="en-US" sz="2000" dirty="0" smtClean="0"/>
              <a:t>Target Market: </a:t>
            </a:r>
          </a:p>
          <a:p>
            <a:pPr lvl="1"/>
            <a:r>
              <a:rPr lang="en-US" sz="1600" dirty="0" smtClean="0"/>
              <a:t>Transportation</a:t>
            </a:r>
          </a:p>
          <a:p>
            <a:pPr lvl="1"/>
            <a:r>
              <a:rPr lang="en-US" sz="1600" dirty="0" smtClean="0"/>
              <a:t> Insurance</a:t>
            </a:r>
          </a:p>
          <a:p>
            <a:pPr lvl="1"/>
            <a:r>
              <a:rPr lang="en-US" sz="1600" dirty="0" smtClean="0"/>
              <a:t> Financial Services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057467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84027" y="2331161"/>
            <a:ext cx="5574700" cy="537663"/>
          </a:xfrm>
        </p:spPr>
        <p:txBody>
          <a:bodyPr/>
          <a:lstStyle/>
          <a:p>
            <a:r>
              <a:rPr lang="en-US" dirty="0" smtClean="0"/>
              <a:t>JUNIT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367373" y="6531771"/>
            <a:ext cx="5575300" cy="332045"/>
          </a:xfrm>
        </p:spPr>
        <p:txBody>
          <a:bodyPr/>
          <a:lstStyle/>
          <a:p>
            <a:r>
              <a:rPr lang="en-US" dirty="0"/>
              <a:t>Automation tools analysis</a:t>
            </a:r>
          </a:p>
        </p:txBody>
      </p:sp>
    </p:spTree>
    <p:extLst>
      <p:ext uri="{BB962C8B-B14F-4D97-AF65-F5344CB8AC3E}">
        <p14:creationId xmlns:p14="http://schemas.microsoft.com/office/powerpoint/2010/main" val="2118421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6393180" cy="639762"/>
          </a:xfrm>
        </p:spPr>
        <p:txBody>
          <a:bodyPr/>
          <a:lstStyle/>
          <a:p>
            <a:r>
              <a:rPr lang="en-US" dirty="0" smtClean="0"/>
              <a:t>JUNIT - HOMEPAGE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367373" y="6531771"/>
            <a:ext cx="5575300" cy="332045"/>
          </a:xfrm>
        </p:spPr>
        <p:txBody>
          <a:bodyPr/>
          <a:lstStyle/>
          <a:p>
            <a:r>
              <a:rPr lang="en-US" dirty="0"/>
              <a:t>Automation tools analysis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697823" y="5920740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t">
            <a:normAutofit/>
          </a:bodyPr>
          <a:lstStyle/>
          <a:p>
            <a:r>
              <a:rPr lang="en-US" dirty="0">
                <a:latin typeface="Gill Sans Light"/>
                <a:cs typeface="Gill Sans Light"/>
                <a:hlinkClick r:id="rId2"/>
              </a:rPr>
              <a:t>http://junit.org/</a:t>
            </a:r>
            <a:endParaRPr lang="en-US" b="0" i="0" dirty="0" smtClean="0">
              <a:latin typeface="Gill Sans Light"/>
              <a:cs typeface="Gill Sans Ligh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2249" y="885724"/>
            <a:ext cx="4151599" cy="5006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223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JUNIT - </a:t>
            </a:r>
            <a:r>
              <a:rPr lang="en-US" dirty="0"/>
              <a:t>INTRODUCTION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367373" y="6531771"/>
            <a:ext cx="5575300" cy="332045"/>
          </a:xfrm>
        </p:spPr>
        <p:txBody>
          <a:bodyPr/>
          <a:lstStyle/>
          <a:p>
            <a:r>
              <a:rPr lang="en-US" dirty="0"/>
              <a:t>Automation tools analysis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088837"/>
            <a:ext cx="8229600" cy="4525963"/>
          </a:xfrm>
        </p:spPr>
        <p:txBody>
          <a:bodyPr/>
          <a:lstStyle/>
          <a:p>
            <a:r>
              <a:rPr lang="en-US" sz="2000" dirty="0" smtClean="0"/>
              <a:t>Open source </a:t>
            </a:r>
            <a:r>
              <a:rPr lang="en-US" sz="2000" dirty="0"/>
              <a:t>framework to write repeatable tests</a:t>
            </a:r>
            <a:r>
              <a:rPr lang="en-US" sz="2000" dirty="0" smtClean="0"/>
              <a:t>. An </a:t>
            </a:r>
            <a:r>
              <a:rPr lang="en-US" sz="2000" dirty="0"/>
              <a:t>instance of the </a:t>
            </a:r>
            <a:r>
              <a:rPr lang="en-US" sz="2000" dirty="0" err="1"/>
              <a:t>xUnit</a:t>
            </a:r>
            <a:r>
              <a:rPr lang="en-US" sz="2000" dirty="0"/>
              <a:t> architecture for unit testing frameworks</a:t>
            </a:r>
            <a:r>
              <a:rPr lang="en-US" sz="2000" dirty="0" smtClean="0"/>
              <a:t>.</a:t>
            </a:r>
          </a:p>
          <a:p>
            <a:pPr marL="0" indent="0">
              <a:buNone/>
            </a:pPr>
            <a:endParaRPr lang="en-US" sz="2000" dirty="0" smtClean="0"/>
          </a:p>
          <a:p>
            <a:r>
              <a:rPr lang="en-US" sz="2000" dirty="0" smtClean="0"/>
              <a:t>JUnit features include:</a:t>
            </a:r>
          </a:p>
          <a:p>
            <a:pPr lvl="1"/>
            <a:r>
              <a:rPr lang="en-US" sz="1600" dirty="0" smtClean="0"/>
              <a:t>Assertions for testing expected results</a:t>
            </a:r>
          </a:p>
          <a:p>
            <a:pPr lvl="1"/>
            <a:r>
              <a:rPr lang="en-US" sz="1600" dirty="0" smtClean="0"/>
              <a:t>Test fixtures for sharing common test data</a:t>
            </a:r>
          </a:p>
          <a:p>
            <a:pPr lvl="1"/>
            <a:r>
              <a:rPr lang="en-US" sz="1600" dirty="0" smtClean="0"/>
              <a:t>Test runners for running tests</a:t>
            </a:r>
          </a:p>
          <a:p>
            <a:pPr lvl="1"/>
            <a:endParaRPr lang="en-US" sz="2000" dirty="0" smtClean="0"/>
          </a:p>
          <a:p>
            <a:r>
              <a:rPr lang="en-US" sz="2000" dirty="0" smtClean="0"/>
              <a:t>Integrate with popular tools such as Ant and Maven and IDE's like Eclipse and </a:t>
            </a:r>
            <a:r>
              <a:rPr lang="en-US" sz="2000" dirty="0" err="1" smtClean="0"/>
              <a:t>Jbuilder</a:t>
            </a:r>
            <a:r>
              <a:rPr lang="en-US" sz="2000" dirty="0" smtClean="0"/>
              <a:t>.</a:t>
            </a:r>
          </a:p>
          <a:p>
            <a:endParaRPr lang="en-US" sz="1600" dirty="0" smtClean="0"/>
          </a:p>
          <a:p>
            <a:r>
              <a:rPr lang="en-US" sz="2000" dirty="0" smtClean="0"/>
              <a:t>Do not support parallel execution of test cases. Programing skill is required</a:t>
            </a:r>
            <a:endParaRPr lang="en-US" sz="2000" dirty="0"/>
          </a:p>
          <a:p>
            <a:pPr marL="457200" lvl="1" indent="0">
              <a:buNone/>
            </a:pPr>
            <a:endParaRPr lang="en-US" sz="2000" dirty="0" smtClean="0"/>
          </a:p>
          <a:p>
            <a:r>
              <a:rPr lang="en-US" sz="2000" dirty="0" smtClean="0"/>
              <a:t>Clients: </a:t>
            </a:r>
            <a:r>
              <a:rPr lang="en-US" sz="2000" dirty="0"/>
              <a:t>advertising </a:t>
            </a:r>
            <a:r>
              <a:rPr lang="en-US" sz="2000" dirty="0" smtClean="0"/>
              <a:t>business, software solutions company, ….</a:t>
            </a:r>
            <a:endParaRPr lang="en-US" sz="2000" dirty="0"/>
          </a:p>
          <a:p>
            <a:pPr lvl="1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52867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6873240" cy="639762"/>
          </a:xfrm>
        </p:spPr>
        <p:txBody>
          <a:bodyPr/>
          <a:lstStyle/>
          <a:p>
            <a:r>
              <a:rPr lang="en-US" dirty="0" smtClean="0"/>
              <a:t>JUNIT - Screenshots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367373" y="6531771"/>
            <a:ext cx="5575300" cy="332045"/>
          </a:xfrm>
        </p:spPr>
        <p:txBody>
          <a:bodyPr/>
          <a:lstStyle/>
          <a:p>
            <a:r>
              <a:rPr lang="en-US" dirty="0"/>
              <a:t>Automation tools analysis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756660" y="5669280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t">
            <a:normAutofit/>
          </a:bodyPr>
          <a:lstStyle/>
          <a:p>
            <a:pPr algn="l"/>
            <a:r>
              <a:rPr lang="en-US" b="0" i="0" dirty="0" smtClean="0">
                <a:latin typeface="Gill Sans Light"/>
                <a:cs typeface="Gill Sans Light"/>
              </a:rPr>
              <a:t>Main screen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310" y="1165145"/>
            <a:ext cx="3638550" cy="16954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310" y="3111340"/>
            <a:ext cx="3409950" cy="2238375"/>
          </a:xfrm>
          <a:prstGeom prst="rect">
            <a:avLst/>
          </a:prstGeom>
        </p:spPr>
      </p:pic>
      <p:pic>
        <p:nvPicPr>
          <p:cNvPr id="9" name="Picture 2" descr="http://www.file-extensions.org/imgs/company-logo/2090/eclipse-foundatio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0481" y="586998"/>
            <a:ext cx="3078797" cy="1639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40491" y="4343414"/>
            <a:ext cx="3238500" cy="876300"/>
          </a:xfrm>
          <a:prstGeom prst="rect">
            <a:avLst/>
          </a:prstGeom>
        </p:spPr>
      </p:pic>
      <p:pic>
        <p:nvPicPr>
          <p:cNvPr id="1026" name="Picture 2" descr="http://2.bp.blogspot.com/-kmF7KrjFPJY/UmXT2TzNZqI/AAAAAAAAAps/Bdc0QSk8yHE/s1600/ApacheAnt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3153" y="2335178"/>
            <a:ext cx="1993451" cy="1552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7679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84027" y="2331161"/>
            <a:ext cx="5574700" cy="537663"/>
          </a:xfrm>
        </p:spPr>
        <p:txBody>
          <a:bodyPr/>
          <a:lstStyle/>
          <a:p>
            <a:r>
              <a:rPr lang="en-US" dirty="0"/>
              <a:t>N</a:t>
            </a:r>
            <a:r>
              <a:rPr lang="en-US" dirty="0" smtClean="0"/>
              <a:t>UNIT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367373" y="6531771"/>
            <a:ext cx="5575300" cy="332045"/>
          </a:xfrm>
        </p:spPr>
        <p:txBody>
          <a:bodyPr/>
          <a:lstStyle/>
          <a:p>
            <a:r>
              <a:rPr lang="en-US" dirty="0"/>
              <a:t>Automation tools analysis</a:t>
            </a:r>
          </a:p>
        </p:txBody>
      </p:sp>
    </p:spTree>
    <p:extLst>
      <p:ext uri="{BB962C8B-B14F-4D97-AF65-F5344CB8AC3E}">
        <p14:creationId xmlns:p14="http://schemas.microsoft.com/office/powerpoint/2010/main" val="114723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6393180" cy="639762"/>
          </a:xfrm>
        </p:spPr>
        <p:txBody>
          <a:bodyPr/>
          <a:lstStyle/>
          <a:p>
            <a:r>
              <a:rPr lang="en-US" dirty="0"/>
              <a:t>N</a:t>
            </a:r>
            <a:r>
              <a:rPr lang="en-US" dirty="0" smtClean="0"/>
              <a:t>UNIT - HOMEPAGE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367373" y="6531771"/>
            <a:ext cx="5575300" cy="332045"/>
          </a:xfrm>
        </p:spPr>
        <p:txBody>
          <a:bodyPr/>
          <a:lstStyle/>
          <a:p>
            <a:r>
              <a:rPr lang="en-US" dirty="0"/>
              <a:t>Automation tools analysis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697823" y="5920740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t">
            <a:normAutofit/>
          </a:bodyPr>
          <a:lstStyle/>
          <a:p>
            <a:r>
              <a:rPr lang="en-US" dirty="0">
                <a:latin typeface="Gill Sans Light"/>
                <a:cs typeface="Gill Sans Light"/>
                <a:hlinkClick r:id="rId2"/>
              </a:rPr>
              <a:t>http://www.nunit.org/</a:t>
            </a:r>
            <a:endParaRPr lang="en-US" b="0" i="0" dirty="0" smtClean="0">
              <a:latin typeface="Gill Sans Light"/>
              <a:cs typeface="Gill Sans Ligh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22773"/>
            <a:ext cx="9144000" cy="4251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936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</a:t>
            </a:r>
            <a:r>
              <a:rPr lang="en-US" dirty="0" smtClean="0"/>
              <a:t>UNIT - INTRODUCTION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367373" y="6531771"/>
            <a:ext cx="5575300" cy="332045"/>
          </a:xfrm>
        </p:spPr>
        <p:txBody>
          <a:bodyPr/>
          <a:lstStyle/>
          <a:p>
            <a:r>
              <a:rPr lang="en-US" dirty="0"/>
              <a:t>Automation tools analysis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088837"/>
            <a:ext cx="8467344" cy="4525963"/>
          </a:xfrm>
        </p:spPr>
        <p:txBody>
          <a:bodyPr/>
          <a:lstStyle/>
          <a:p>
            <a:r>
              <a:rPr lang="en-US" sz="2000" dirty="0" smtClean="0"/>
              <a:t>A </a:t>
            </a:r>
            <a:r>
              <a:rPr lang="en-US" sz="2000" dirty="0"/>
              <a:t>unit-testing framework for all </a:t>
            </a:r>
            <a:r>
              <a:rPr lang="en-US" sz="2000" dirty="0" err="1"/>
              <a:t>.Net</a:t>
            </a:r>
            <a:r>
              <a:rPr lang="en-US" sz="2000" dirty="0"/>
              <a:t> languages. </a:t>
            </a:r>
            <a:endParaRPr lang="en-US" sz="2000" dirty="0" smtClean="0"/>
          </a:p>
          <a:p>
            <a:endParaRPr lang="en-US" sz="2000" dirty="0" smtClean="0"/>
          </a:p>
          <a:p>
            <a:r>
              <a:rPr lang="en-US" sz="2000" dirty="0"/>
              <a:t>An instance of the </a:t>
            </a:r>
            <a:r>
              <a:rPr lang="en-US" sz="2000" dirty="0" err="1"/>
              <a:t>xUnit</a:t>
            </a:r>
            <a:r>
              <a:rPr lang="en-US" sz="2000" dirty="0"/>
              <a:t> architecture for unit testing </a:t>
            </a:r>
            <a:r>
              <a:rPr lang="en-US" sz="2000" dirty="0" smtClean="0"/>
              <a:t>framework</a:t>
            </a:r>
          </a:p>
          <a:p>
            <a:endParaRPr lang="en-US" sz="2000" dirty="0"/>
          </a:p>
          <a:p>
            <a:r>
              <a:rPr lang="en-US" sz="2000" dirty="0" smtClean="0"/>
              <a:t>Standalone</a:t>
            </a:r>
            <a:r>
              <a:rPr lang="en-US" sz="2000" dirty="0"/>
              <a:t>, easy to include in source control for new developers to be running instantly</a:t>
            </a:r>
            <a:r>
              <a:rPr lang="en-US" sz="2000" dirty="0" smtClean="0"/>
              <a:t>.</a:t>
            </a:r>
          </a:p>
          <a:p>
            <a:pPr lvl="1"/>
            <a:endParaRPr lang="en-US" sz="1600" dirty="0" smtClean="0"/>
          </a:p>
          <a:p>
            <a:r>
              <a:rPr lang="en-US" sz="2000" dirty="0" smtClean="0"/>
              <a:t>Does </a:t>
            </a:r>
            <a:r>
              <a:rPr lang="en-US" sz="2000" dirty="0"/>
              <a:t>not support </a:t>
            </a:r>
            <a:r>
              <a:rPr lang="en-US" sz="2000" dirty="0" smtClean="0"/>
              <a:t>record/playback.</a:t>
            </a:r>
            <a:endParaRPr lang="en-US" sz="2000" dirty="0"/>
          </a:p>
          <a:p>
            <a:endParaRPr lang="en-US" sz="2000" dirty="0"/>
          </a:p>
          <a:p>
            <a:r>
              <a:rPr lang="en-US" sz="2000" dirty="0" smtClean="0"/>
              <a:t>Programming </a:t>
            </a:r>
            <a:r>
              <a:rPr lang="en-US" sz="2000" dirty="0"/>
              <a:t>skill is required</a:t>
            </a:r>
            <a:r>
              <a:rPr lang="en-US" sz="2000" dirty="0" smtClean="0"/>
              <a:t>.</a:t>
            </a:r>
          </a:p>
          <a:p>
            <a:pPr lvl="1"/>
            <a:endParaRPr lang="en-US" sz="1600" dirty="0" smtClean="0"/>
          </a:p>
          <a:p>
            <a:r>
              <a:rPr lang="en-US" sz="2000" dirty="0" smtClean="0"/>
              <a:t>Target market: </a:t>
            </a:r>
            <a:r>
              <a:rPr lang="en-US" sz="2000" dirty="0"/>
              <a:t>H</a:t>
            </a:r>
            <a:r>
              <a:rPr lang="en-US" sz="2000" dirty="0" smtClean="0"/>
              <a:t>ealth care, law, software companies.</a:t>
            </a:r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676902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6873240" cy="639762"/>
          </a:xfrm>
        </p:spPr>
        <p:txBody>
          <a:bodyPr/>
          <a:lstStyle/>
          <a:p>
            <a:r>
              <a:rPr lang="en-US" dirty="0"/>
              <a:t>N</a:t>
            </a:r>
            <a:r>
              <a:rPr lang="en-US" dirty="0" smtClean="0"/>
              <a:t>UNIT - Screenshots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367373" y="6531771"/>
            <a:ext cx="5575300" cy="332045"/>
          </a:xfrm>
        </p:spPr>
        <p:txBody>
          <a:bodyPr/>
          <a:lstStyle/>
          <a:p>
            <a:r>
              <a:rPr lang="en-US" dirty="0"/>
              <a:t>Automation tools analysis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756660" y="5669280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t">
            <a:normAutofit/>
          </a:bodyPr>
          <a:lstStyle/>
          <a:p>
            <a:pPr algn="l"/>
            <a:r>
              <a:rPr lang="en-US" b="0" i="0" dirty="0" smtClean="0">
                <a:latin typeface="Gill Sans Light"/>
                <a:cs typeface="Gill Sans Light"/>
              </a:rPr>
              <a:t>Main screen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2522" y="1182052"/>
            <a:ext cx="7077075" cy="421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222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84027" y="2331161"/>
            <a:ext cx="5574700" cy="537663"/>
          </a:xfrm>
        </p:spPr>
        <p:txBody>
          <a:bodyPr/>
          <a:lstStyle/>
          <a:p>
            <a:r>
              <a:rPr lang="en-US" dirty="0" smtClean="0"/>
              <a:t>WATIR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367373" y="6531771"/>
            <a:ext cx="5575300" cy="332045"/>
          </a:xfrm>
        </p:spPr>
        <p:txBody>
          <a:bodyPr/>
          <a:lstStyle/>
          <a:p>
            <a:r>
              <a:rPr lang="en-US" dirty="0"/>
              <a:t>Automation tools analysis</a:t>
            </a:r>
          </a:p>
        </p:txBody>
      </p:sp>
    </p:spTree>
    <p:extLst>
      <p:ext uri="{BB962C8B-B14F-4D97-AF65-F5344CB8AC3E}">
        <p14:creationId xmlns:p14="http://schemas.microsoft.com/office/powerpoint/2010/main" val="1023457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6393180" cy="639762"/>
          </a:xfrm>
        </p:spPr>
        <p:txBody>
          <a:bodyPr/>
          <a:lstStyle/>
          <a:p>
            <a:r>
              <a:rPr lang="en-US" dirty="0" smtClean="0"/>
              <a:t>WATIR - HOMEPAGE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367373" y="6531771"/>
            <a:ext cx="5575300" cy="332045"/>
          </a:xfrm>
        </p:spPr>
        <p:txBody>
          <a:bodyPr/>
          <a:lstStyle/>
          <a:p>
            <a:r>
              <a:rPr lang="en-US" dirty="0"/>
              <a:t>Automation tools analysis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697823" y="5920740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t">
            <a:normAutofit/>
          </a:bodyPr>
          <a:lstStyle/>
          <a:p>
            <a:r>
              <a:rPr lang="en-US" dirty="0">
                <a:latin typeface="Gill Sans Light"/>
                <a:cs typeface="Gill Sans Light"/>
                <a:hlinkClick r:id="rId2"/>
              </a:rPr>
              <a:t>http://watir.com/</a:t>
            </a:r>
            <a:endParaRPr lang="en-US" b="0" i="0" dirty="0" smtClean="0">
              <a:latin typeface="Gill Sans Light"/>
              <a:cs typeface="Gill Sans Ligh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9228" y="978817"/>
            <a:ext cx="4441152" cy="4529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86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HP UFT - Screenshots</a:t>
            </a:r>
            <a:endParaRPr lang="en-US" dirty="0"/>
          </a:p>
        </p:txBody>
      </p:sp>
      <p:sp>
        <p:nvSpPr>
          <p:cNvPr id="7" name="Text Placeholder 3"/>
          <p:cNvSpPr txBox="1">
            <a:spLocks/>
          </p:cNvSpPr>
          <p:nvPr/>
        </p:nvSpPr>
        <p:spPr>
          <a:xfrm>
            <a:off x="367373" y="6531771"/>
            <a:ext cx="5575300" cy="332045"/>
          </a:xfrm>
          <a:prstGeom prst="rect">
            <a:avLst/>
          </a:prstGeom>
        </p:spPr>
        <p:txBody>
          <a:bodyPr vert="horz"/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1800" kern="1200" cap="all" baseline="0">
                <a:solidFill>
                  <a:schemeClr val="bg1"/>
                </a:solidFill>
                <a:latin typeface="Calibri"/>
                <a:ea typeface="+mn-ea"/>
                <a:cs typeface="Calibri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Automation tools analysis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756660" y="5669280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t">
            <a:normAutofit/>
          </a:bodyPr>
          <a:lstStyle/>
          <a:p>
            <a:pPr algn="l"/>
            <a:r>
              <a:rPr lang="en-US" b="0" i="0" dirty="0" smtClean="0">
                <a:latin typeface="Gill Sans Light"/>
                <a:cs typeface="Gill Sans Light"/>
              </a:rPr>
              <a:t>Main screen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604" y="1393794"/>
            <a:ext cx="7525691" cy="4076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878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WATIR</a:t>
            </a:r>
            <a:r>
              <a:rPr lang="en-US" dirty="0" smtClean="0"/>
              <a:t> - INTRODUCTION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367373" y="6531771"/>
            <a:ext cx="5575300" cy="332045"/>
          </a:xfrm>
        </p:spPr>
        <p:txBody>
          <a:bodyPr/>
          <a:lstStyle/>
          <a:p>
            <a:r>
              <a:rPr lang="en-US" dirty="0"/>
              <a:t>Automation tools analysis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457200" y="1088837"/>
            <a:ext cx="8229600" cy="452596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b="0" i="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b="0" i="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b="0" i="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en-US" sz="2000" dirty="0" smtClean="0"/>
              <a:t>An open-source (BSD) family of Ruby libraries for automating web browsers. Supports your web app no matter what technology it is developed in.</a:t>
            </a:r>
          </a:p>
          <a:p>
            <a:pPr marL="0" indent="0" fontAlgn="base">
              <a:buFont typeface="Arial"/>
              <a:buNone/>
            </a:pPr>
            <a:endParaRPr lang="en-US" sz="2000" dirty="0" smtClean="0"/>
          </a:p>
          <a:p>
            <a:pPr fontAlgn="base"/>
            <a:r>
              <a:rPr lang="en-US" sz="2000" dirty="0" smtClean="0"/>
              <a:t>Supports multiple browsers on different platforms.</a:t>
            </a:r>
          </a:p>
          <a:p>
            <a:pPr marL="457200" lvl="1" indent="0" fontAlgn="base">
              <a:buFont typeface="Arial"/>
              <a:buNone/>
            </a:pPr>
            <a:endParaRPr lang="en-US" sz="1600" dirty="0" smtClean="0"/>
          </a:p>
          <a:p>
            <a:pPr fontAlgn="base"/>
            <a:r>
              <a:rPr lang="en-US" sz="2000" dirty="0" smtClean="0"/>
              <a:t>User need to learn Ruby  (unless you choose </a:t>
            </a:r>
            <a:r>
              <a:rPr lang="en-US" sz="2000" dirty="0" err="1" smtClean="0"/>
              <a:t>Watij</a:t>
            </a:r>
            <a:r>
              <a:rPr lang="en-US" sz="2000" dirty="0" smtClean="0"/>
              <a:t> or </a:t>
            </a:r>
            <a:r>
              <a:rPr lang="en-US" sz="2000" dirty="0" err="1" smtClean="0"/>
              <a:t>Watin</a:t>
            </a:r>
            <a:r>
              <a:rPr lang="en-US" sz="2000" dirty="0" smtClean="0"/>
              <a:t>).</a:t>
            </a:r>
          </a:p>
          <a:p>
            <a:pPr fontAlgn="base"/>
            <a:endParaRPr lang="en-US" sz="2000" dirty="0"/>
          </a:p>
          <a:p>
            <a:pPr fontAlgn="base"/>
            <a:r>
              <a:rPr lang="en-US" sz="2000" dirty="0" smtClean="0"/>
              <a:t>Every browser requires a different library.</a:t>
            </a:r>
          </a:p>
          <a:p>
            <a:pPr lvl="1" fontAlgn="base"/>
            <a:endParaRPr lang="en-US" sz="1600" dirty="0" smtClean="0"/>
          </a:p>
          <a:p>
            <a:pPr fontAlgn="base"/>
            <a:r>
              <a:rPr lang="en-US" sz="2000" dirty="0" smtClean="0"/>
              <a:t>Target market: Software, media, social network companies.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309383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6873240" cy="639762"/>
          </a:xfrm>
        </p:spPr>
        <p:txBody>
          <a:bodyPr/>
          <a:lstStyle/>
          <a:p>
            <a:r>
              <a:rPr lang="en-US" dirty="0"/>
              <a:t>WATIR</a:t>
            </a:r>
            <a:r>
              <a:rPr lang="en-US" dirty="0" smtClean="0"/>
              <a:t> - Screenshots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367373" y="6531771"/>
            <a:ext cx="5575300" cy="332045"/>
          </a:xfrm>
        </p:spPr>
        <p:txBody>
          <a:bodyPr/>
          <a:lstStyle/>
          <a:p>
            <a:r>
              <a:rPr lang="en-US" dirty="0"/>
              <a:t>Automation tools analysis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756660" y="5669280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t">
            <a:normAutofit/>
          </a:bodyPr>
          <a:lstStyle/>
          <a:p>
            <a:pPr algn="l"/>
            <a:r>
              <a:rPr lang="en-US" b="0" i="0" dirty="0" smtClean="0">
                <a:latin typeface="Gill Sans Light"/>
                <a:cs typeface="Gill Sans Light"/>
              </a:rPr>
              <a:t>Main screen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373" y="1091821"/>
            <a:ext cx="4066350" cy="297222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5579" y="1091821"/>
            <a:ext cx="3976273" cy="3696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033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84027" y="2331161"/>
            <a:ext cx="5574700" cy="537663"/>
          </a:xfrm>
        </p:spPr>
        <p:txBody>
          <a:bodyPr/>
          <a:lstStyle/>
          <a:p>
            <a:r>
              <a:rPr lang="en-US" dirty="0" smtClean="0"/>
              <a:t>JUBULA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367373" y="6531771"/>
            <a:ext cx="5575300" cy="332045"/>
          </a:xfrm>
        </p:spPr>
        <p:txBody>
          <a:bodyPr/>
          <a:lstStyle/>
          <a:p>
            <a:r>
              <a:rPr lang="en-US" dirty="0"/>
              <a:t>Automation tools analysis</a:t>
            </a:r>
          </a:p>
        </p:txBody>
      </p:sp>
    </p:spTree>
    <p:extLst>
      <p:ext uri="{BB962C8B-B14F-4D97-AF65-F5344CB8AC3E}">
        <p14:creationId xmlns:p14="http://schemas.microsoft.com/office/powerpoint/2010/main" val="259693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6393180" cy="639762"/>
          </a:xfrm>
        </p:spPr>
        <p:txBody>
          <a:bodyPr/>
          <a:lstStyle/>
          <a:p>
            <a:r>
              <a:rPr lang="en-US" dirty="0" smtClean="0"/>
              <a:t>JUBULA - HOMEPAGE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367373" y="6531771"/>
            <a:ext cx="5575300" cy="332045"/>
          </a:xfrm>
        </p:spPr>
        <p:txBody>
          <a:bodyPr/>
          <a:lstStyle/>
          <a:p>
            <a:r>
              <a:rPr lang="en-US" dirty="0"/>
              <a:t>Automation tools analysis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240623" y="5920740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t">
            <a:normAutofit/>
          </a:bodyPr>
          <a:lstStyle/>
          <a:p>
            <a:r>
              <a:rPr lang="en-US" dirty="0">
                <a:latin typeface="Gill Sans Light"/>
                <a:cs typeface="Gill Sans Light"/>
                <a:hlinkClick r:id="rId2"/>
              </a:rPr>
              <a:t>http://</a:t>
            </a:r>
            <a:r>
              <a:rPr lang="en-US" dirty="0" smtClean="0">
                <a:latin typeface="Gill Sans Light"/>
                <a:cs typeface="Gill Sans Light"/>
                <a:hlinkClick r:id="rId2"/>
              </a:rPr>
              <a:t>www.bredex.de/guidancer_jubula_en.html</a:t>
            </a:r>
            <a:r>
              <a:rPr lang="en-US" dirty="0" smtClean="0">
                <a:latin typeface="Gill Sans Light"/>
                <a:cs typeface="Gill Sans Light"/>
              </a:rPr>
              <a:t> </a:t>
            </a:r>
            <a:endParaRPr lang="en-US" b="0" i="0" dirty="0" smtClean="0">
              <a:latin typeface="Gill Sans Light"/>
              <a:cs typeface="Gill Sans Ligh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7976" t="8218" r="9010" b="9009"/>
          <a:stretch/>
        </p:blipFill>
        <p:spPr>
          <a:xfrm>
            <a:off x="800100" y="1188989"/>
            <a:ext cx="7435536" cy="4457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013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JUBULA - INTRODUCTION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367373" y="6531771"/>
            <a:ext cx="5575300" cy="332045"/>
          </a:xfrm>
        </p:spPr>
        <p:txBody>
          <a:bodyPr/>
          <a:lstStyle/>
          <a:p>
            <a:r>
              <a:rPr lang="en-US" dirty="0"/>
              <a:t>Automation tools analysis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088837"/>
            <a:ext cx="8229600" cy="4881140"/>
          </a:xfrm>
        </p:spPr>
        <p:txBody>
          <a:bodyPr/>
          <a:lstStyle/>
          <a:p>
            <a:r>
              <a:rPr lang="en-US" sz="2000" dirty="0" smtClean="0"/>
              <a:t>Provides </a:t>
            </a:r>
            <a:r>
              <a:rPr lang="en-US" sz="2000" dirty="0"/>
              <a:t>automated functional GUI testing for various types of applications. </a:t>
            </a:r>
            <a:endParaRPr lang="en-US" sz="2000" dirty="0" smtClean="0"/>
          </a:p>
          <a:p>
            <a:endParaRPr lang="en-US" sz="2000" dirty="0" smtClean="0"/>
          </a:p>
          <a:p>
            <a:r>
              <a:rPr lang="en-US" sz="2000" dirty="0" smtClean="0"/>
              <a:t>Used for automated </a:t>
            </a:r>
            <a:r>
              <a:rPr lang="en-US" sz="2000" dirty="0"/>
              <a:t>tests </a:t>
            </a:r>
            <a:r>
              <a:rPr lang="en-US" sz="2000" dirty="0" smtClean="0"/>
              <a:t>written from </a:t>
            </a:r>
            <a:r>
              <a:rPr lang="en-US" sz="2000" dirty="0"/>
              <a:t>the user perspective, without requiring any coding effort. </a:t>
            </a:r>
            <a:endParaRPr lang="en-US" sz="2000" dirty="0" smtClean="0"/>
          </a:p>
          <a:p>
            <a:endParaRPr lang="en-US" sz="2000" dirty="0" smtClean="0"/>
          </a:p>
          <a:p>
            <a:r>
              <a:rPr lang="en-US" sz="2000" dirty="0" err="1" smtClean="0"/>
              <a:t>Jubula</a:t>
            </a:r>
            <a:r>
              <a:rPr lang="en-US" sz="2000" dirty="0" smtClean="0"/>
              <a:t> tests incorporate </a:t>
            </a:r>
            <a:r>
              <a:rPr lang="en-US" sz="2000" dirty="0"/>
              <a:t>best practices from software development to ensure long-term maintainability of the automated tests</a:t>
            </a:r>
            <a:r>
              <a:rPr lang="en-US" sz="2000" dirty="0" smtClean="0"/>
              <a:t>.</a:t>
            </a:r>
          </a:p>
          <a:p>
            <a:pPr marL="0" indent="0">
              <a:buNone/>
            </a:pPr>
            <a:endParaRPr lang="en-US" sz="2000" dirty="0"/>
          </a:p>
          <a:p>
            <a:r>
              <a:rPr lang="en-US" sz="2000" dirty="0" smtClean="0"/>
              <a:t>An </a:t>
            </a:r>
            <a:r>
              <a:rPr lang="en-US" sz="2000" dirty="0"/>
              <a:t>anchor point for a broader testing scope including requirements analysis, code coverage of Java applications and test metrics</a:t>
            </a:r>
            <a:r>
              <a:rPr lang="en-US" sz="2000" dirty="0" smtClean="0"/>
              <a:t>.</a:t>
            </a:r>
          </a:p>
          <a:p>
            <a:endParaRPr lang="en-US" sz="2000" dirty="0"/>
          </a:p>
          <a:p>
            <a:r>
              <a:rPr lang="en-US" sz="2000" dirty="0"/>
              <a:t>Does </a:t>
            </a:r>
            <a:r>
              <a:rPr lang="en-US" sz="2000" dirty="0" smtClean="0"/>
              <a:t>neither</a:t>
            </a:r>
            <a:r>
              <a:rPr lang="en-US" sz="2000" dirty="0" smtClean="0"/>
              <a:t> </a:t>
            </a:r>
            <a:r>
              <a:rPr lang="en-US" sz="2000" dirty="0"/>
              <a:t>support for </a:t>
            </a:r>
            <a:r>
              <a:rPr lang="en-US" sz="2000" dirty="0" smtClean="0"/>
              <a:t>testing desktop </a:t>
            </a:r>
            <a:r>
              <a:rPr lang="en-US" sz="2000" dirty="0"/>
              <a:t>application </a:t>
            </a:r>
            <a:r>
              <a:rPr lang="en-US" sz="2000" dirty="0" smtClean="0"/>
              <a:t>nor </a:t>
            </a:r>
            <a:r>
              <a:rPr lang="en-US" sz="2000" dirty="0"/>
              <a:t>android devices, </a:t>
            </a:r>
            <a:r>
              <a:rPr lang="en-US" sz="2000" dirty="0" smtClean="0"/>
              <a:t>nor </a:t>
            </a:r>
            <a:r>
              <a:rPr lang="en-US" sz="2000" dirty="0"/>
              <a:t>windows phone devices</a:t>
            </a:r>
            <a:r>
              <a:rPr lang="en-US" sz="2000" dirty="0" smtClean="0"/>
              <a:t>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686505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6873240" cy="639762"/>
          </a:xfrm>
        </p:spPr>
        <p:txBody>
          <a:bodyPr/>
          <a:lstStyle/>
          <a:p>
            <a:r>
              <a:rPr lang="en-US" dirty="0" smtClean="0"/>
              <a:t>JUBULA - Screenshots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367373" y="6531771"/>
            <a:ext cx="5575300" cy="332045"/>
          </a:xfrm>
        </p:spPr>
        <p:txBody>
          <a:bodyPr/>
          <a:lstStyle/>
          <a:p>
            <a:r>
              <a:rPr lang="en-US" dirty="0"/>
              <a:t>Automation tools analysis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756660" y="5669280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t">
            <a:normAutofit/>
          </a:bodyPr>
          <a:lstStyle/>
          <a:p>
            <a:pPr algn="l"/>
            <a:r>
              <a:rPr lang="en-US" b="0" i="0" dirty="0" smtClean="0">
                <a:latin typeface="Gill Sans Light"/>
                <a:cs typeface="Gill Sans Light"/>
              </a:rPr>
              <a:t>Main screen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85" b="8307"/>
          <a:stretch/>
        </p:blipFill>
        <p:spPr>
          <a:xfrm>
            <a:off x="167640" y="914400"/>
            <a:ext cx="8763966" cy="4754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449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84027" y="2331161"/>
            <a:ext cx="5574700" cy="537663"/>
          </a:xfrm>
        </p:spPr>
        <p:txBody>
          <a:bodyPr/>
          <a:lstStyle/>
          <a:p>
            <a:r>
              <a:rPr lang="en-US" dirty="0" smtClean="0"/>
              <a:t>SAHI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367373" y="6531771"/>
            <a:ext cx="5575300" cy="332045"/>
          </a:xfrm>
        </p:spPr>
        <p:txBody>
          <a:bodyPr/>
          <a:lstStyle/>
          <a:p>
            <a:r>
              <a:rPr lang="en-US" dirty="0"/>
              <a:t>Automation tools analysis</a:t>
            </a:r>
          </a:p>
        </p:txBody>
      </p:sp>
    </p:spTree>
    <p:extLst>
      <p:ext uri="{BB962C8B-B14F-4D97-AF65-F5344CB8AC3E}">
        <p14:creationId xmlns:p14="http://schemas.microsoft.com/office/powerpoint/2010/main" val="484238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6393180" cy="639762"/>
          </a:xfrm>
        </p:spPr>
        <p:txBody>
          <a:bodyPr/>
          <a:lstStyle/>
          <a:p>
            <a:r>
              <a:rPr lang="en-US" dirty="0" smtClean="0"/>
              <a:t>SAHI - HOMEPAGE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367373" y="6531771"/>
            <a:ext cx="5575300" cy="332045"/>
          </a:xfrm>
        </p:spPr>
        <p:txBody>
          <a:bodyPr/>
          <a:lstStyle/>
          <a:p>
            <a:r>
              <a:rPr lang="en-US" dirty="0"/>
              <a:t>Automation tools analysis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697823" y="5920740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t">
            <a:normAutofit/>
          </a:bodyPr>
          <a:lstStyle/>
          <a:p>
            <a:r>
              <a:rPr lang="en-US" dirty="0">
                <a:latin typeface="Gill Sans Light"/>
                <a:cs typeface="Gill Sans Light"/>
                <a:hlinkClick r:id="rId2"/>
              </a:rPr>
              <a:t>http://sahipro.com/</a:t>
            </a:r>
            <a:endParaRPr lang="en-US" b="0" i="0" dirty="0" smtClean="0">
              <a:latin typeface="Gill Sans Light"/>
              <a:cs typeface="Gill Sans Ligh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373" y="1047564"/>
            <a:ext cx="8475874" cy="4342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473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SAHI - INTRODUCTION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367373" y="6531771"/>
            <a:ext cx="5575300" cy="332045"/>
          </a:xfrm>
        </p:spPr>
        <p:txBody>
          <a:bodyPr/>
          <a:lstStyle/>
          <a:p>
            <a:r>
              <a:rPr lang="en-US" dirty="0"/>
              <a:t>Automation tools analysis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57200" y="1088837"/>
            <a:ext cx="8229600" cy="452596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b="0" i="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b="0" i="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b="0" i="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/>
              <a:t>Two versions</a:t>
            </a:r>
          </a:p>
          <a:p>
            <a:pPr lvl="1"/>
            <a:r>
              <a:rPr lang="en-US" sz="1600" dirty="0" smtClean="0"/>
              <a:t>Open source (includes a basic tool: record on all browsers, playback, HTML playback reports, </a:t>
            </a:r>
            <a:r>
              <a:rPr lang="en-US" sz="1600" dirty="0" err="1" smtClean="0"/>
              <a:t>Junit</a:t>
            </a:r>
            <a:r>
              <a:rPr lang="en-US" sz="1600" dirty="0" smtClean="0"/>
              <a:t> style playback report, Suites and batch run, Parallel playback)  </a:t>
            </a:r>
          </a:p>
          <a:p>
            <a:pPr lvl="1"/>
            <a:r>
              <a:rPr lang="en-US" sz="1600" dirty="0" smtClean="0"/>
              <a:t>Proprietary (test distribution and report customization).</a:t>
            </a:r>
          </a:p>
          <a:p>
            <a:pPr lvl="1"/>
            <a:endParaRPr lang="en-US" sz="2000" dirty="0" smtClean="0"/>
          </a:p>
          <a:p>
            <a:r>
              <a:rPr lang="en-US" sz="2000" dirty="0" smtClean="0"/>
              <a:t>Suited for cross-browser/multi-browser testing of complex web 2.0 applications with lots of AJAX and dynamic content. </a:t>
            </a:r>
          </a:p>
          <a:p>
            <a:pPr lvl="1"/>
            <a:endParaRPr lang="en-US" sz="1600" dirty="0" smtClean="0"/>
          </a:p>
          <a:p>
            <a:r>
              <a:rPr lang="en-US" sz="2000" dirty="0" smtClean="0"/>
              <a:t>Does not let you create your test cases in other languages.</a:t>
            </a:r>
          </a:p>
          <a:p>
            <a:endParaRPr lang="en-US" sz="2000" dirty="0"/>
          </a:p>
          <a:p>
            <a:r>
              <a:rPr lang="en-US" sz="2000" dirty="0" smtClean="0"/>
              <a:t>Does not command the same visibility that Selenium does.</a:t>
            </a:r>
          </a:p>
          <a:p>
            <a:pPr lvl="1"/>
            <a:endParaRPr lang="en-US" sz="2000" dirty="0" smtClean="0"/>
          </a:p>
          <a:p>
            <a:r>
              <a:rPr lang="en-US" sz="2000" dirty="0" smtClean="0"/>
              <a:t>Target market: Enterprise Clients</a:t>
            </a:r>
          </a:p>
        </p:txBody>
      </p:sp>
    </p:spTree>
    <p:extLst>
      <p:ext uri="{BB962C8B-B14F-4D97-AF65-F5344CB8AC3E}">
        <p14:creationId xmlns:p14="http://schemas.microsoft.com/office/powerpoint/2010/main" val="624549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6873240" cy="639762"/>
          </a:xfrm>
        </p:spPr>
        <p:txBody>
          <a:bodyPr/>
          <a:lstStyle/>
          <a:p>
            <a:r>
              <a:rPr lang="en-US" dirty="0" smtClean="0"/>
              <a:t>SAHI - Screenshots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367373" y="6531771"/>
            <a:ext cx="5575300" cy="332045"/>
          </a:xfrm>
        </p:spPr>
        <p:txBody>
          <a:bodyPr/>
          <a:lstStyle/>
          <a:p>
            <a:r>
              <a:rPr lang="en-US" dirty="0"/>
              <a:t>Automation tools analysis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756660" y="5669280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t">
            <a:normAutofit/>
          </a:bodyPr>
          <a:lstStyle/>
          <a:p>
            <a:pPr algn="l"/>
            <a:r>
              <a:rPr lang="en-US" b="0" i="0" dirty="0" smtClean="0">
                <a:latin typeface="Gill Sans Light"/>
                <a:cs typeface="Gill Sans Light"/>
              </a:rPr>
              <a:t>Main screen</a:t>
            </a:r>
          </a:p>
        </p:txBody>
      </p:sp>
      <p:pic>
        <p:nvPicPr>
          <p:cNvPr id="2052" name="Picture 4" descr="http://sourceforge.net/p/sahi/screenshot/24301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7619" y="914400"/>
            <a:ext cx="6984810" cy="4780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7066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84027" y="2331161"/>
            <a:ext cx="5574700" cy="537663"/>
          </a:xfrm>
        </p:spPr>
        <p:txBody>
          <a:bodyPr/>
          <a:lstStyle/>
          <a:p>
            <a:r>
              <a:rPr lang="en-US" dirty="0" smtClean="0"/>
              <a:t>TESTARCHITECT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367373" y="6531771"/>
            <a:ext cx="5575300" cy="332045"/>
          </a:xfrm>
        </p:spPr>
        <p:txBody>
          <a:bodyPr/>
          <a:lstStyle/>
          <a:p>
            <a:r>
              <a:rPr lang="en-US" dirty="0"/>
              <a:t>Automation tools analysis</a:t>
            </a:r>
          </a:p>
        </p:txBody>
      </p:sp>
    </p:spTree>
    <p:extLst>
      <p:ext uri="{BB962C8B-B14F-4D97-AF65-F5344CB8AC3E}">
        <p14:creationId xmlns:p14="http://schemas.microsoft.com/office/powerpoint/2010/main" val="72267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84027" y="2331161"/>
            <a:ext cx="5574700" cy="537663"/>
          </a:xfrm>
        </p:spPr>
        <p:txBody>
          <a:bodyPr/>
          <a:lstStyle/>
          <a:p>
            <a:r>
              <a:rPr lang="en-US" dirty="0" smtClean="0"/>
              <a:t>SELION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367373" y="6531771"/>
            <a:ext cx="5575300" cy="332045"/>
          </a:xfrm>
        </p:spPr>
        <p:txBody>
          <a:bodyPr/>
          <a:lstStyle/>
          <a:p>
            <a:r>
              <a:rPr lang="en-US" dirty="0"/>
              <a:t>Automation tools analysis</a:t>
            </a:r>
          </a:p>
        </p:txBody>
      </p:sp>
    </p:spTree>
    <p:extLst>
      <p:ext uri="{BB962C8B-B14F-4D97-AF65-F5344CB8AC3E}">
        <p14:creationId xmlns:p14="http://schemas.microsoft.com/office/powerpoint/2010/main" val="3125806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6393180" cy="639762"/>
          </a:xfrm>
        </p:spPr>
        <p:txBody>
          <a:bodyPr/>
          <a:lstStyle/>
          <a:p>
            <a:r>
              <a:rPr lang="en-US" dirty="0"/>
              <a:t>SELION</a:t>
            </a:r>
            <a:r>
              <a:rPr lang="en-US" dirty="0" smtClean="0"/>
              <a:t> - HOMEPAGE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367373" y="6531771"/>
            <a:ext cx="5575300" cy="332045"/>
          </a:xfrm>
        </p:spPr>
        <p:txBody>
          <a:bodyPr/>
          <a:lstStyle/>
          <a:p>
            <a:r>
              <a:rPr lang="en-US" dirty="0"/>
              <a:t>Automation tools analysis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450173" y="5920740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t">
            <a:normAutofit/>
          </a:bodyPr>
          <a:lstStyle/>
          <a:p>
            <a:r>
              <a:rPr lang="en-US" dirty="0" smtClean="0">
                <a:latin typeface="Gill Sans Light"/>
                <a:cs typeface="Gill Sans Light"/>
                <a:hlinkClick r:id="rId2"/>
              </a:rPr>
              <a:t>http://symbio.com/selion-test-automation/</a:t>
            </a:r>
            <a:r>
              <a:rPr lang="en-US" dirty="0" smtClean="0">
                <a:latin typeface="Gill Sans Light"/>
                <a:cs typeface="Gill Sans Light"/>
              </a:rPr>
              <a:t> </a:t>
            </a:r>
            <a:endParaRPr lang="en-US" b="0" i="0" dirty="0" smtClean="0">
              <a:latin typeface="Gill Sans Light"/>
              <a:cs typeface="Gill Sans Ligh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22976" t="9406" r="23809" b="28019"/>
          <a:stretch/>
        </p:blipFill>
        <p:spPr>
          <a:xfrm>
            <a:off x="1028700" y="1076731"/>
            <a:ext cx="6534150" cy="4619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574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SELION</a:t>
            </a:r>
            <a:r>
              <a:rPr lang="en-US" dirty="0" smtClean="0"/>
              <a:t> - 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88837"/>
            <a:ext cx="8686800" cy="4525963"/>
          </a:xfrm>
        </p:spPr>
        <p:txBody>
          <a:bodyPr/>
          <a:lstStyle/>
          <a:p>
            <a:r>
              <a:rPr lang="en-US" sz="2000" dirty="0" smtClean="0"/>
              <a:t>Helps </a:t>
            </a:r>
            <a:r>
              <a:rPr lang="en-US" sz="2000" dirty="0"/>
              <a:t>scale </a:t>
            </a:r>
            <a:r>
              <a:rPr lang="en-US" sz="2000" dirty="0" smtClean="0"/>
              <a:t>Selenium </a:t>
            </a:r>
            <a:r>
              <a:rPr lang="en-US" sz="2000" dirty="0"/>
              <a:t>based testing efforts by offering a set of enhanced capabilities and incorporating best practices recommended by the Selenium community</a:t>
            </a:r>
            <a:r>
              <a:rPr lang="en-US" sz="2000" dirty="0" smtClean="0"/>
              <a:t>.</a:t>
            </a:r>
          </a:p>
          <a:p>
            <a:endParaRPr lang="en-US" sz="2000" dirty="0" smtClean="0"/>
          </a:p>
          <a:p>
            <a:r>
              <a:rPr lang="en-US" sz="2000" dirty="0"/>
              <a:t>U</a:t>
            </a:r>
            <a:r>
              <a:rPr lang="en-US" sz="2000" dirty="0" smtClean="0"/>
              <a:t>ses </a:t>
            </a:r>
            <a:r>
              <a:rPr lang="en-US" sz="2000" dirty="0"/>
              <a:t>Selenium </a:t>
            </a:r>
            <a:r>
              <a:rPr lang="en-US" sz="2000" dirty="0" err="1"/>
              <a:t>WebDriver</a:t>
            </a:r>
            <a:r>
              <a:rPr lang="en-US" sz="2000" dirty="0"/>
              <a:t>, </a:t>
            </a:r>
            <a:r>
              <a:rPr lang="en-US" sz="2000" dirty="0" err="1" smtClean="0"/>
              <a:t>iOS</a:t>
            </a:r>
            <a:r>
              <a:rPr lang="en-US" sz="2000" dirty="0" smtClean="0"/>
              <a:t>-driver</a:t>
            </a:r>
            <a:r>
              <a:rPr lang="en-US" sz="2000" dirty="0"/>
              <a:t>, </a:t>
            </a:r>
            <a:r>
              <a:rPr lang="en-US" sz="2000" dirty="0" err="1"/>
              <a:t>Selendroid</a:t>
            </a:r>
            <a:r>
              <a:rPr lang="en-US" sz="2000" dirty="0"/>
              <a:t>, Maven and </a:t>
            </a:r>
            <a:r>
              <a:rPr lang="en-US" sz="2000" dirty="0" err="1"/>
              <a:t>TestNG</a:t>
            </a:r>
            <a:r>
              <a:rPr lang="en-US" sz="2000" dirty="0"/>
              <a:t> underneath the </a:t>
            </a:r>
            <a:r>
              <a:rPr lang="en-US" sz="2000" dirty="0" smtClean="0"/>
              <a:t>hood. </a:t>
            </a:r>
          </a:p>
          <a:p>
            <a:endParaRPr lang="en-US" sz="2000" dirty="0"/>
          </a:p>
          <a:p>
            <a:r>
              <a:rPr lang="en-US" sz="2000" dirty="0" smtClean="0"/>
              <a:t>Uses </a:t>
            </a:r>
            <a:r>
              <a:rPr lang="en-US" sz="2000" dirty="0"/>
              <a:t>Page Objects as a base </a:t>
            </a:r>
            <a:r>
              <a:rPr lang="en-US" sz="2000" dirty="0" smtClean="0"/>
              <a:t>methodology. </a:t>
            </a:r>
          </a:p>
          <a:p>
            <a:endParaRPr lang="en-US" sz="2000" dirty="0" smtClean="0"/>
          </a:p>
          <a:p>
            <a:r>
              <a:rPr lang="en-US" sz="2000" dirty="0"/>
              <a:t>C</a:t>
            </a:r>
            <a:r>
              <a:rPr lang="en-US" sz="2000" dirty="0" smtClean="0"/>
              <a:t>an </a:t>
            </a:r>
            <a:r>
              <a:rPr lang="en-US" sz="2000" dirty="0"/>
              <a:t>automate any IOS native, hybrid, or mobile web </a:t>
            </a:r>
            <a:r>
              <a:rPr lang="en-US" sz="2000" dirty="0" smtClean="0"/>
              <a:t>application</a:t>
            </a:r>
            <a:endParaRPr lang="en-US" sz="2000" dirty="0"/>
          </a:p>
          <a:p>
            <a:endParaRPr lang="en-US" sz="2000" dirty="0" smtClean="0"/>
          </a:p>
          <a:p>
            <a:r>
              <a:rPr lang="en-US" sz="2000" dirty="0" smtClean="0"/>
              <a:t>Cannot </a:t>
            </a:r>
            <a:r>
              <a:rPr lang="en-US" sz="2000" dirty="0"/>
              <a:t>integrate with </a:t>
            </a:r>
            <a:r>
              <a:rPr lang="en-US" sz="2000" dirty="0" smtClean="0"/>
              <a:t>CI</a:t>
            </a:r>
            <a:r>
              <a:rPr lang="en-US" sz="2000" dirty="0"/>
              <a:t>, Source Control, Bug Tracking and Team Collaboration.</a:t>
            </a:r>
          </a:p>
          <a:p>
            <a:endParaRPr lang="en-US" sz="2000" dirty="0" smtClean="0"/>
          </a:p>
          <a:p>
            <a:r>
              <a:rPr lang="en-US" sz="2000" dirty="0" smtClean="0"/>
              <a:t>Target: web-based application testing users and Selenium based user.</a:t>
            </a:r>
          </a:p>
          <a:p>
            <a:endParaRPr lang="en-US" sz="2000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367373" y="6531771"/>
            <a:ext cx="5575300" cy="332045"/>
          </a:xfrm>
        </p:spPr>
        <p:txBody>
          <a:bodyPr/>
          <a:lstStyle/>
          <a:p>
            <a:r>
              <a:rPr lang="en-US" dirty="0"/>
              <a:t>Automation tools analysis</a:t>
            </a:r>
          </a:p>
        </p:txBody>
      </p:sp>
    </p:spTree>
    <p:extLst>
      <p:ext uri="{BB962C8B-B14F-4D97-AF65-F5344CB8AC3E}">
        <p14:creationId xmlns:p14="http://schemas.microsoft.com/office/powerpoint/2010/main" val="1842323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6873240" cy="639762"/>
          </a:xfrm>
        </p:spPr>
        <p:txBody>
          <a:bodyPr/>
          <a:lstStyle/>
          <a:p>
            <a:r>
              <a:rPr lang="en-US" dirty="0"/>
              <a:t>SELION</a:t>
            </a:r>
            <a:r>
              <a:rPr lang="en-US" dirty="0" smtClean="0"/>
              <a:t> - IDE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367373" y="6531771"/>
            <a:ext cx="5575300" cy="332045"/>
          </a:xfrm>
        </p:spPr>
        <p:txBody>
          <a:bodyPr/>
          <a:lstStyle/>
          <a:p>
            <a:r>
              <a:rPr lang="en-US" dirty="0"/>
              <a:t>Automation tools analysis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205188" y="3765480"/>
            <a:ext cx="2737485" cy="914400"/>
          </a:xfrm>
          <a:prstGeom prst="rect">
            <a:avLst/>
          </a:prstGeom>
        </p:spPr>
        <p:txBody>
          <a:bodyPr vert="horz" wrap="none" lIns="91440" tIns="45720" rIns="91440" bIns="45720" rtlCol="0" anchor="t">
            <a:normAutofit/>
          </a:bodyPr>
          <a:lstStyle/>
          <a:p>
            <a:pPr algn="l"/>
            <a:r>
              <a:rPr lang="en-US" b="0" i="0" dirty="0" smtClean="0">
                <a:latin typeface="Gill Sans Light"/>
                <a:cs typeface="Gill Sans Light"/>
              </a:rPr>
              <a:t>IDE that </a:t>
            </a:r>
            <a:r>
              <a:rPr lang="en-US" b="0" i="0" dirty="0" err="1" smtClean="0">
                <a:latin typeface="Gill Sans Light"/>
                <a:cs typeface="Gill Sans Light"/>
              </a:rPr>
              <a:t>SeLion</a:t>
            </a:r>
            <a:r>
              <a:rPr lang="en-US" b="0" i="0" dirty="0" smtClean="0">
                <a:latin typeface="Gill Sans Light"/>
                <a:cs typeface="Gill Sans Light"/>
              </a:rPr>
              <a:t> run on</a:t>
            </a:r>
          </a:p>
        </p:txBody>
      </p:sp>
      <p:pic>
        <p:nvPicPr>
          <p:cNvPr id="9" name="Picture 2" descr="http://www.file-extensions.org/imgs/company-logo/2090/eclipse-foundati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4143" y="1247125"/>
            <a:ext cx="6164897" cy="3282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4113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58232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TESTARCHITECT - HOMEPAGE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367373" y="6531771"/>
            <a:ext cx="5575300" cy="332045"/>
          </a:xfrm>
        </p:spPr>
        <p:txBody>
          <a:bodyPr/>
          <a:lstStyle/>
          <a:p>
            <a:r>
              <a:rPr lang="en-US" dirty="0"/>
              <a:t>Automation tools analysis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488271" y="5920740"/>
            <a:ext cx="3454402" cy="914400"/>
          </a:xfrm>
          <a:prstGeom prst="rect">
            <a:avLst/>
          </a:prstGeom>
        </p:spPr>
        <p:txBody>
          <a:bodyPr vert="horz" wrap="none" lIns="91440" tIns="45720" rIns="91440" bIns="45720" rtlCol="0" anchor="t">
            <a:normAutofit/>
          </a:bodyPr>
          <a:lstStyle/>
          <a:p>
            <a:r>
              <a:rPr lang="en-US" dirty="0">
                <a:latin typeface="Gill Sans Light"/>
                <a:cs typeface="Gill Sans Light"/>
                <a:hlinkClick r:id="rId2"/>
              </a:rPr>
              <a:t>http://</a:t>
            </a:r>
            <a:r>
              <a:rPr lang="en-US" dirty="0" smtClean="0">
                <a:latin typeface="Gill Sans Light"/>
                <a:cs typeface="Gill Sans Light"/>
                <a:hlinkClick r:id="rId2"/>
              </a:rPr>
              <a:t>testarchitect.logigear.com</a:t>
            </a:r>
            <a:r>
              <a:rPr lang="en-US" dirty="0" smtClean="0">
                <a:latin typeface="Gill Sans Light"/>
                <a:cs typeface="Gill Sans Light"/>
              </a:rPr>
              <a:t> </a:t>
            </a:r>
            <a:endParaRPr lang="en-US" b="0" i="0" dirty="0" smtClean="0">
              <a:latin typeface="Gill Sans Light"/>
              <a:cs typeface="Gill Sans Ligh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20795" t="6963" r="21904" b="33234"/>
          <a:stretch/>
        </p:blipFill>
        <p:spPr>
          <a:xfrm>
            <a:off x="607801" y="990663"/>
            <a:ext cx="7736099" cy="4853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165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 vert="horz" lIns="91440" tIns="45720" rIns="91440" bIns="45720" rtlCol="0" anchor="t">
        <a:normAutofit/>
      </a:bodyPr>
      <a:lstStyle>
        <a:defPPr algn="l">
          <a:defRPr b="0" i="0" dirty="0" smtClean="0">
            <a:solidFill>
              <a:schemeClr val="bg1"/>
            </a:solidFill>
            <a:latin typeface="Gill Sans Light"/>
            <a:cs typeface="Gill Sans Light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2730</TotalTime>
  <Words>1907</Words>
  <Application>Microsoft Office PowerPoint</Application>
  <PresentationFormat>On-screen Show (4:3)</PresentationFormat>
  <Paragraphs>425</Paragraphs>
  <Slides>84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84</vt:i4>
      </vt:variant>
    </vt:vector>
  </HeadingPairs>
  <TitlesOfParts>
    <vt:vector size="85" baseType="lpstr">
      <vt:lpstr>Office Theme</vt:lpstr>
      <vt:lpstr>PowerPoint Presentation</vt:lpstr>
      <vt:lpstr>AUTOMATION TOOLS ANALYSIS</vt:lpstr>
      <vt:lpstr>Agenda</vt:lpstr>
      <vt:lpstr>HP UFT</vt:lpstr>
      <vt:lpstr>HP UFT - HOMEPAGE</vt:lpstr>
      <vt:lpstr>HP UFT - INTRODUCTION</vt:lpstr>
      <vt:lpstr>HP UFT - Screenshots</vt:lpstr>
      <vt:lpstr>TESTARCHITECT</vt:lpstr>
      <vt:lpstr>TESTARCHITECT - HOMEPAGE</vt:lpstr>
      <vt:lpstr>TestArchitect - INTRODUCTION</vt:lpstr>
      <vt:lpstr>TESTARCHITECT - Screenshots</vt:lpstr>
      <vt:lpstr>TESTCOMPLETE</vt:lpstr>
      <vt:lpstr>TESTcomplete - HOMEPAGE</vt:lpstr>
      <vt:lpstr>Testcomplete - INTRODUCTION</vt:lpstr>
      <vt:lpstr>TESTcomplete - Screenshots</vt:lpstr>
      <vt:lpstr>RAPISE</vt:lpstr>
      <vt:lpstr>RAPISE - HOMEPAGE</vt:lpstr>
      <vt:lpstr>RAPISE - INTRODUCTION</vt:lpstr>
      <vt:lpstr>RAPISE - Screenshots</vt:lpstr>
      <vt:lpstr>TELERIK TEST STUDIO</vt:lpstr>
      <vt:lpstr>TELERIK TEST STUDIO - HOMEPAGE</vt:lpstr>
      <vt:lpstr>TELERIK TEST STUDIO - INTRODUCTION</vt:lpstr>
      <vt:lpstr>TELERIK TEST STUDIO - Screenshots</vt:lpstr>
      <vt:lpstr>RANOREX</vt:lpstr>
      <vt:lpstr>RANOREX - HOMEPAGE</vt:lpstr>
      <vt:lpstr>RANOREX - INTRODUCTION</vt:lpstr>
      <vt:lpstr>RANOREX - Screenshots</vt:lpstr>
      <vt:lpstr>QAUTOMATE</vt:lpstr>
      <vt:lpstr>QAUTOMATE - HOMEPAGE</vt:lpstr>
      <vt:lpstr>QAUTOMATE - INTRODUCTION</vt:lpstr>
      <vt:lpstr>QAUTOMATE - Screenshots</vt:lpstr>
      <vt:lpstr>SILKTEST</vt:lpstr>
      <vt:lpstr>SILKTEST - HOMEPAGE</vt:lpstr>
      <vt:lpstr>SILKTEST - INTRODUCTION</vt:lpstr>
      <vt:lpstr>SILKTEST - Screenshots</vt:lpstr>
      <vt:lpstr>SEETEST AUTOMATION</vt:lpstr>
      <vt:lpstr>SEETEST AUTOMATION - HOMEPAGE</vt:lpstr>
      <vt:lpstr>SEETEST AUTOMATION - INTRODUCTION</vt:lpstr>
      <vt:lpstr>SEETEST AUTOMATION - Screenshots</vt:lpstr>
      <vt:lpstr>SELENIUM WEBDRIVER</vt:lpstr>
      <vt:lpstr>SELENIUM WEBDRIVER - HOMEPAGE</vt:lpstr>
      <vt:lpstr>SELENIUM WEBDRIVER - INTRODUCTION</vt:lpstr>
      <vt:lpstr>SELENIUM WEBDRIVER - IDE</vt:lpstr>
      <vt:lpstr>CODEDUI</vt:lpstr>
      <vt:lpstr>CODEDUI - HOMEPAGE</vt:lpstr>
      <vt:lpstr>CODEDUI - INTRODUCTION</vt:lpstr>
      <vt:lpstr>CODEDUI - SYNTAX</vt:lpstr>
      <vt:lpstr>ROBOT FRAMEWORK</vt:lpstr>
      <vt:lpstr>ROBOT FRAMEWORK - HOMEPAGE</vt:lpstr>
      <vt:lpstr>ROBOT FRAMEWORK - INTRODUCTION</vt:lpstr>
      <vt:lpstr>ROBOT FRAMEWORK - Screenshots</vt:lpstr>
      <vt:lpstr>TESTNG</vt:lpstr>
      <vt:lpstr>TESTNG - HOMEPAGE</vt:lpstr>
      <vt:lpstr>TESTNG - INTRODUCTION</vt:lpstr>
      <vt:lpstr>TESTNG - Screenshots</vt:lpstr>
      <vt:lpstr>CUCUMBER</vt:lpstr>
      <vt:lpstr>CUCUMBER - HOMEPAGE</vt:lpstr>
      <vt:lpstr>CUCUMBER - INTRODUCTION</vt:lpstr>
      <vt:lpstr>CUCUMBER - Screenshots</vt:lpstr>
      <vt:lpstr>JUNIT</vt:lpstr>
      <vt:lpstr>JUNIT - HOMEPAGE</vt:lpstr>
      <vt:lpstr>JUNIT - INTRODUCTION</vt:lpstr>
      <vt:lpstr>JUNIT - Screenshots</vt:lpstr>
      <vt:lpstr>NUNIT</vt:lpstr>
      <vt:lpstr>NUNIT - HOMEPAGE</vt:lpstr>
      <vt:lpstr>NUNIT - INTRODUCTION</vt:lpstr>
      <vt:lpstr>NUNIT - Screenshots</vt:lpstr>
      <vt:lpstr>WATIR</vt:lpstr>
      <vt:lpstr>WATIR - HOMEPAGE</vt:lpstr>
      <vt:lpstr>WATIR - INTRODUCTION</vt:lpstr>
      <vt:lpstr>WATIR - Screenshots</vt:lpstr>
      <vt:lpstr>JUBULA</vt:lpstr>
      <vt:lpstr>JUBULA - HOMEPAGE</vt:lpstr>
      <vt:lpstr>JUBULA - INTRODUCTION</vt:lpstr>
      <vt:lpstr>JUBULA - Screenshots</vt:lpstr>
      <vt:lpstr>SAHI</vt:lpstr>
      <vt:lpstr>SAHI - HOMEPAGE</vt:lpstr>
      <vt:lpstr>SAHI - INTRODUCTION</vt:lpstr>
      <vt:lpstr>SAHI - Screenshots</vt:lpstr>
      <vt:lpstr>SELION</vt:lpstr>
      <vt:lpstr>SELION - HOMEPAGE</vt:lpstr>
      <vt:lpstr>SELION - INTRODUCTION</vt:lpstr>
      <vt:lpstr>SELION - IDE</vt:lpstr>
      <vt:lpstr>PowerPoint Presentation</vt:lpstr>
    </vt:vector>
  </TitlesOfParts>
  <Company>KMS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Viet Tran</dc:creator>
  <cp:lastModifiedBy>Thu Thi Hoai Tran</cp:lastModifiedBy>
  <cp:revision>800</cp:revision>
  <dcterms:created xsi:type="dcterms:W3CDTF">2012-11-26T03:04:13Z</dcterms:created>
  <dcterms:modified xsi:type="dcterms:W3CDTF">2015-08-26T04:39:55Z</dcterms:modified>
</cp:coreProperties>
</file>